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</p:sldMasterIdLst>
  <p:notesMasterIdLst>
    <p:notesMasterId r:id="rId67"/>
  </p:notesMasterIdLst>
  <p:handoutMasterIdLst>
    <p:handoutMasterId r:id="rId68"/>
  </p:handoutMasterIdLst>
  <p:sldIdLst>
    <p:sldId id="470" r:id="rId5"/>
    <p:sldId id="256" r:id="rId6"/>
    <p:sldId id="258" r:id="rId7"/>
    <p:sldId id="395" r:id="rId8"/>
    <p:sldId id="396" r:id="rId9"/>
    <p:sldId id="397" r:id="rId10"/>
    <p:sldId id="398" r:id="rId11"/>
    <p:sldId id="471" r:id="rId12"/>
    <p:sldId id="476" r:id="rId13"/>
    <p:sldId id="399" r:id="rId14"/>
    <p:sldId id="400" r:id="rId15"/>
    <p:sldId id="472" r:id="rId16"/>
    <p:sldId id="401" r:id="rId17"/>
    <p:sldId id="402" r:id="rId18"/>
    <p:sldId id="403" r:id="rId19"/>
    <p:sldId id="423" r:id="rId20"/>
    <p:sldId id="404" r:id="rId21"/>
    <p:sldId id="405" r:id="rId22"/>
    <p:sldId id="406" r:id="rId23"/>
    <p:sldId id="407" r:id="rId24"/>
    <p:sldId id="408" r:id="rId25"/>
    <p:sldId id="424" r:id="rId26"/>
    <p:sldId id="473" r:id="rId27"/>
    <p:sldId id="409" r:id="rId28"/>
    <p:sldId id="410" r:id="rId29"/>
    <p:sldId id="411" r:id="rId30"/>
    <p:sldId id="412" r:id="rId31"/>
    <p:sldId id="413" r:id="rId32"/>
    <p:sldId id="414" r:id="rId33"/>
    <p:sldId id="415" r:id="rId34"/>
    <p:sldId id="416" r:id="rId35"/>
    <p:sldId id="417" r:id="rId36"/>
    <p:sldId id="474" r:id="rId37"/>
    <p:sldId id="418" r:id="rId38"/>
    <p:sldId id="419" r:id="rId39"/>
    <p:sldId id="420" r:id="rId40"/>
    <p:sldId id="427" r:id="rId41"/>
    <p:sldId id="428" r:id="rId42"/>
    <p:sldId id="429" r:id="rId43"/>
    <p:sldId id="430" r:id="rId44"/>
    <p:sldId id="442" r:id="rId45"/>
    <p:sldId id="431" r:id="rId46"/>
    <p:sldId id="461" r:id="rId47"/>
    <p:sldId id="444" r:id="rId48"/>
    <p:sldId id="462" r:id="rId49"/>
    <p:sldId id="432" r:id="rId50"/>
    <p:sldId id="463" r:id="rId51"/>
    <p:sldId id="433" r:id="rId52"/>
    <p:sldId id="464" r:id="rId53"/>
    <p:sldId id="448" r:id="rId54"/>
    <p:sldId id="465" r:id="rId55"/>
    <p:sldId id="434" r:id="rId56"/>
    <p:sldId id="466" r:id="rId57"/>
    <p:sldId id="435" r:id="rId58"/>
    <p:sldId id="467" r:id="rId59"/>
    <p:sldId id="436" r:id="rId60"/>
    <p:sldId id="468" r:id="rId61"/>
    <p:sldId id="437" r:id="rId62"/>
    <p:sldId id="469" r:id="rId63"/>
    <p:sldId id="475" r:id="rId64"/>
    <p:sldId id="438" r:id="rId65"/>
    <p:sldId id="439" r:id="rId6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FFFF"/>
    <a:srgbClr val="33CCCC"/>
    <a:srgbClr val="077966"/>
    <a:srgbClr val="777777"/>
    <a:srgbClr val="6699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494" autoAdjust="0"/>
  </p:normalViewPr>
  <p:slideViewPr>
    <p:cSldViewPr snapToGrid="0">
      <p:cViewPr>
        <p:scale>
          <a:sx n="60" d="100"/>
          <a:sy n="60" d="100"/>
        </p:scale>
        <p:origin x="-61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88"/>
    </p:cViewPr>
  </p:sorter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71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AD0F31B-BAA9-47B6-953E-BAD176F79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MMR-</a:t>
            </a:r>
            <a:fld id="{5C284E2F-B7D6-43E2-878D-5BC59089BA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BBBF428E-72B5-4990-B6BB-64B2020D1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5950" y="141288"/>
            <a:ext cx="1958975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5850" y="141288"/>
            <a:ext cx="5727700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5C21A1A6-5E85-49D8-8828-2C28A53D9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850" y="141288"/>
            <a:ext cx="707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85850" y="1800225"/>
            <a:ext cx="3724275" cy="4125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2525" y="1800225"/>
            <a:ext cx="3724275" cy="4125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0109B9D6-8802-4DA9-BED4-9AD0C3B8B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850" y="141288"/>
            <a:ext cx="707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850" y="1800225"/>
            <a:ext cx="3724275" cy="4125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2525" y="1800225"/>
            <a:ext cx="3724275" cy="4125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FEB6E6A0-B179-43BA-9B6C-B1550AE51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3949800D-849D-478C-AA0E-2BDC2739E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4C8CD258-B6D2-451D-9365-9E6C6E3C3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850" y="1800225"/>
            <a:ext cx="3724275" cy="4125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2525" y="1800225"/>
            <a:ext cx="3724275" cy="4125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B6BD4D3C-D221-443F-8D2C-439C0865C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601A06B2-736D-4983-AA1F-70C5942AA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8BC7301E-FF74-443E-8F58-6EFE374E8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A5741377-94CF-4381-8965-50513D6D1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0A325E7B-69E0-43B5-A4A4-DFDBE0616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MR-</a:t>
            </a:r>
            <a:fld id="{706E5BC2-7D18-4F80-88D8-4FFCE503A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7850" y="141288"/>
            <a:ext cx="707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5850" y="1800225"/>
            <a:ext cx="760095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– Second level</a:t>
            </a:r>
          </a:p>
          <a:p>
            <a:pPr lvl="2"/>
            <a:endParaRPr lang="en-US" dirty="0" smtClean="0"/>
          </a:p>
        </p:txBody>
      </p:sp>
      <p:sp>
        <p:nvSpPr>
          <p:cNvPr id="2682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96050" y="60991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Slides MMR-</a:t>
            </a:r>
            <a:fld id="{13A852E5-4730-4987-9310-9ACA31CEBD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cap="all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00000"/>
        <a:buFont typeface="Arial" charset="0"/>
        <a:buChar char="•"/>
        <a:defRPr sz="32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ea typeface="+mn-ea"/>
          <a:cs typeface="Times New Roman" pitchFamily="18" charset="0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32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FFFF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FFFF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FFFF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1512888"/>
            <a:ext cx="8104187" cy="3973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Leadership II for fire and </a:t>
            </a:r>
            <a:r>
              <a:rPr lang="en-US" dirty="0" err="1" smtClean="0"/>
              <a:t>ems</a:t>
            </a:r>
            <a:r>
              <a:rPr lang="en-US" dirty="0" smtClean="0"/>
              <a:t>:  strategies for personal success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managing multiple roles for the company officer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MR-</a:t>
            </a:r>
            <a:fld id="{1DBA908B-CD93-4ABA-AB23-3A8E1790C44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Rectangle 4"/>
          <p:cNvSpPr>
            <a:spLocks noGrp="1" noChangeArrowheads="1"/>
          </p:cNvSpPr>
          <p:nvPr>
            <p:ph type="title"/>
          </p:nvPr>
        </p:nvSpPr>
        <p:spPr>
          <a:xfrm>
            <a:off x="1658938" y="141288"/>
            <a:ext cx="7077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Role Expectations</a:t>
            </a:r>
          </a:p>
        </p:txBody>
      </p:sp>
      <p:sp>
        <p:nvSpPr>
          <p:cNvPr id="1986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3438" y="1800225"/>
            <a:ext cx="7600950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Definition: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How </a:t>
            </a:r>
            <a:r>
              <a:rPr lang="en-US" dirty="0"/>
              <a:t>you are expected to act within a specific role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What's </a:t>
            </a:r>
            <a:r>
              <a:rPr lang="en-US" dirty="0"/>
              <a:t>expected of you when you assume that role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Sources: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Key </a:t>
            </a:r>
            <a:r>
              <a:rPr lang="en-US" dirty="0"/>
              <a:t>senders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Self </a:t>
            </a:r>
            <a:r>
              <a:rPr lang="en-US" dirty="0"/>
              <a:t>expectations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6F73ECF6-0D18-47DD-87CF-94FEDDDBD7D5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Role Expectations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28688" y="1736725"/>
            <a:ext cx="7600950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Role ambiguity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Unsure </a:t>
            </a:r>
            <a:r>
              <a:rPr lang="en-US" dirty="0"/>
              <a:t>of </a:t>
            </a:r>
            <a:r>
              <a:rPr lang="en-US" dirty="0" smtClean="0"/>
              <a:t>what's </a:t>
            </a:r>
            <a:r>
              <a:rPr lang="en-US" dirty="0"/>
              <a:t>expected of you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Key </a:t>
            </a:r>
            <a:r>
              <a:rPr lang="en-US" dirty="0"/>
              <a:t>sender sends conflicting messages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Role ambiguity causes: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Stress</a:t>
            </a:r>
            <a:r>
              <a:rPr lang="en-US" dirty="0"/>
              <a:t>, confusion, feelings of inadequacy, lack of direction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If unsure, seek clarification and open lines of communication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AA8AE172-5B9D-41EC-9F40-8464EB4F27A9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MR-</a:t>
            </a:r>
            <a:fld id="{0220858D-1DE1-43A2-9D94-2D8AE410EBA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457200" y="2533650"/>
            <a:ext cx="8104188" cy="230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0"/>
              </a:spcBef>
              <a:buClr>
                <a:srgbClr val="FFFF00"/>
              </a:buClr>
              <a:buSzPct val="100000"/>
              <a:buFont typeface="Arial" pitchFamily="34" charset="0"/>
              <a:buNone/>
              <a:defRPr/>
            </a:pPr>
            <a:r>
              <a:rPr lang="en-US" sz="4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Activity MR.2</a:t>
            </a:r>
          </a:p>
          <a:p>
            <a:pPr algn="ctr">
              <a:spcBef>
                <a:spcPts val="0"/>
              </a:spcBef>
              <a:buClr>
                <a:srgbClr val="FFFF00"/>
              </a:buClr>
              <a:buSzPct val="100000"/>
              <a:buFont typeface="Arial" pitchFamily="34" charset="0"/>
              <a:buNone/>
              <a:defRPr/>
            </a:pPr>
            <a:r>
              <a:rPr lang="en-US" sz="4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Personal Role-Set Analysis</a:t>
            </a:r>
          </a:p>
          <a:p>
            <a:pPr algn="ctr">
              <a:spcBef>
                <a:spcPts val="0"/>
              </a:spcBef>
              <a:buClr>
                <a:srgbClr val="FFFF00"/>
              </a:buClr>
              <a:buSzPct val="100000"/>
              <a:buFont typeface="Arial" pitchFamily="34" charset="0"/>
              <a:buNone/>
              <a:defRPr/>
            </a:pPr>
            <a:r>
              <a:rPr lang="en-US" sz="4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Role Expectations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2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Role Conflicts</a:t>
            </a:r>
          </a:p>
        </p:txBody>
      </p:sp>
      <p:sp>
        <p:nvSpPr>
          <p:cNvPr id="200723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471488" y="1704975"/>
            <a:ext cx="4132262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err="1" smtClean="0"/>
              <a:t>Intrarole</a:t>
            </a:r>
            <a:r>
              <a:rPr lang="en-US" dirty="0" smtClean="0"/>
              <a:t> conflict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Conflict </a:t>
            </a:r>
            <a:r>
              <a:rPr lang="en-US" dirty="0"/>
              <a:t>within a specific </a:t>
            </a:r>
            <a:r>
              <a:rPr lang="en-US" dirty="0" smtClean="0"/>
              <a:t>role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Two types: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Your </a:t>
            </a:r>
            <a:r>
              <a:rPr lang="en-US" dirty="0"/>
              <a:t>expectations </a:t>
            </a:r>
            <a:r>
              <a:rPr lang="en-US" dirty="0" smtClean="0"/>
              <a:t>versus </a:t>
            </a:r>
            <a:r>
              <a:rPr lang="en-US" dirty="0"/>
              <a:t>key </a:t>
            </a:r>
            <a:r>
              <a:rPr lang="en-US" dirty="0" smtClean="0"/>
              <a:t>senders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Key </a:t>
            </a:r>
            <a:r>
              <a:rPr lang="en-US" dirty="0"/>
              <a:t>sender </a:t>
            </a:r>
            <a:r>
              <a:rPr lang="en-US" dirty="0" smtClean="0"/>
              <a:t>versus </a:t>
            </a:r>
            <a:r>
              <a:rPr lang="en-US" dirty="0"/>
              <a:t>key sender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F3313A41-AA59-4C0D-83DF-02A1ECB6E52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pic>
        <p:nvPicPr>
          <p:cNvPr id="2765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0" y="1768475"/>
            <a:ext cx="3619500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Role </a:t>
            </a:r>
            <a:r>
              <a:rPr lang="en-US" dirty="0" smtClean="0"/>
              <a:t>Conflicts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92150" y="1752600"/>
            <a:ext cx="8042275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err="1" smtClean="0"/>
              <a:t>Interrole</a:t>
            </a:r>
            <a:r>
              <a:rPr lang="en-US" dirty="0" smtClean="0"/>
              <a:t> conflict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Conflict </a:t>
            </a:r>
            <a:r>
              <a:rPr lang="en-US" dirty="0"/>
              <a:t>between two or more separate </a:t>
            </a:r>
            <a:r>
              <a:rPr lang="en-US" dirty="0" smtClean="0"/>
              <a:t>roles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Two types: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 </a:t>
            </a:r>
            <a:r>
              <a:rPr lang="en-US" dirty="0" smtClean="0"/>
              <a:t>When </a:t>
            </a:r>
            <a:r>
              <a:rPr lang="en-US" dirty="0"/>
              <a:t>an individual is expected to perform two or more different roles </a:t>
            </a:r>
            <a:r>
              <a:rPr lang="en-US" dirty="0" smtClean="0"/>
              <a:t>simultaneously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When </a:t>
            </a:r>
            <a:r>
              <a:rPr lang="en-US" dirty="0"/>
              <a:t>role priorities are out of balance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79B49F51-BC39-42AC-B1B0-C0DE923F6E6C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Role </a:t>
            </a:r>
            <a:r>
              <a:rPr lang="en-US" sz="3600" dirty="0" smtClean="0"/>
              <a:t>Conflicts (</a:t>
            </a:r>
            <a:r>
              <a:rPr lang="en-US" sz="3600" cap="none" dirty="0" smtClean="0"/>
              <a:t>cont'd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619250"/>
            <a:ext cx="5022850" cy="41148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/>
              <a:t>Interpersonal role </a:t>
            </a:r>
            <a:r>
              <a:rPr lang="en-US" sz="2800" dirty="0" smtClean="0"/>
              <a:t>conflict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A </a:t>
            </a:r>
            <a:r>
              <a:rPr lang="en-US" sz="2800" dirty="0"/>
              <a:t>conflict between two or more individuals playing parallel </a:t>
            </a:r>
            <a:r>
              <a:rPr lang="en-US" sz="2800" dirty="0" smtClean="0"/>
              <a:t>roles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Examples</a:t>
            </a:r>
            <a:r>
              <a:rPr lang="en-US" sz="2800" dirty="0"/>
              <a:t>: </a:t>
            </a:r>
            <a:r>
              <a:rPr lang="en-US" sz="2800" dirty="0" smtClean="0"/>
              <a:t> Two </a:t>
            </a:r>
            <a:r>
              <a:rPr lang="en-US" sz="2800" dirty="0"/>
              <a:t>parents disagreeing about how children should be disciplined; two </a:t>
            </a:r>
            <a:r>
              <a:rPr lang="en-US" sz="2800" dirty="0" smtClean="0"/>
              <a:t>COs </a:t>
            </a:r>
            <a:r>
              <a:rPr lang="en-US" sz="2800" dirty="0"/>
              <a:t>disagreeing about apparatus </a:t>
            </a:r>
            <a:r>
              <a:rPr lang="en-US" sz="2800" dirty="0" smtClean="0"/>
              <a:t>maintenance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AFCFB2AE-1228-4793-82FE-DC3BCC4DF82C}" type="slidenum">
              <a:rPr lang="en-US"/>
              <a:pPr>
                <a:defRPr/>
              </a:pPr>
              <a:t>15</a:t>
            </a:fld>
            <a:endParaRPr lang="en-US"/>
          </a:p>
        </p:txBody>
      </p:sp>
      <p:pic>
        <p:nvPicPr>
          <p:cNvPr id="2970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1338" y="1754188"/>
            <a:ext cx="3009900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1488" y="1946275"/>
            <a:ext cx="8388350" cy="250031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What </a:t>
            </a:r>
            <a:r>
              <a:rPr lang="en-US" sz="3600" dirty="0"/>
              <a:t>are some other examples of interpersonal role conflicts?</a:t>
            </a:r>
          </a:p>
        </p:txBody>
      </p:sp>
      <p:pic>
        <p:nvPicPr>
          <p:cNvPr id="223235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7588" y="33655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6" name="Rectangle 4"/>
          <p:cNvSpPr>
            <a:spLocks noGrp="1" noChangeArrowheads="1"/>
          </p:cNvSpPr>
          <p:nvPr>
            <p:ph type="title"/>
          </p:nvPr>
        </p:nvSpPr>
        <p:spPr>
          <a:xfrm>
            <a:off x="1279525" y="77788"/>
            <a:ext cx="77851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Role </a:t>
            </a:r>
            <a:r>
              <a:rPr lang="en-US" sz="4400" dirty="0" smtClean="0"/>
              <a:t>Conflicts (</a:t>
            </a:r>
            <a:r>
              <a:rPr lang="en-US" sz="4400" cap="none" dirty="0" smtClean="0"/>
              <a:t>cont'd</a:t>
            </a:r>
            <a:r>
              <a:rPr lang="en-US" sz="4400" dirty="0" smtClean="0"/>
              <a:t>)</a:t>
            </a:r>
            <a:endParaRPr lang="en-US" sz="4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2A75E04F-3BCD-4C2A-9B22-CFB36E1951B2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Role </a:t>
            </a:r>
            <a:r>
              <a:rPr lang="en-US" dirty="0" smtClean="0"/>
              <a:t>Conflicts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473575" y="1736725"/>
            <a:ext cx="4181475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/>
              <a:t>Balancing role </a:t>
            </a:r>
            <a:r>
              <a:rPr lang="en-US" sz="2800" dirty="0" smtClean="0"/>
              <a:t>conflicts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Inevitable.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Recognize </a:t>
            </a:r>
            <a:r>
              <a:rPr lang="en-US" sz="2800" dirty="0"/>
              <a:t>serious </a:t>
            </a:r>
            <a:r>
              <a:rPr lang="en-US" sz="2800" dirty="0" smtClean="0"/>
              <a:t>conflicts. 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Develop </a:t>
            </a:r>
            <a:r>
              <a:rPr lang="en-US" sz="2800" dirty="0"/>
              <a:t>balancing </a:t>
            </a:r>
            <a:r>
              <a:rPr lang="en-US" sz="2800" dirty="0" smtClean="0"/>
              <a:t>strategies.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Most </a:t>
            </a:r>
            <a:r>
              <a:rPr lang="en-US" sz="2800" dirty="0"/>
              <a:t>critical strategy is clearly delineating your </a:t>
            </a:r>
            <a:r>
              <a:rPr lang="en-US" sz="2800" dirty="0" smtClean="0"/>
              <a:t>priorities.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048F05EF-1D97-431C-849D-E4739CAF0CDE}" type="slidenum">
              <a:rPr lang="en-US"/>
              <a:pPr>
                <a:defRPr/>
              </a:pPr>
              <a:t>17</a:t>
            </a:fld>
            <a:endParaRPr lang="en-US"/>
          </a:p>
        </p:txBody>
      </p:sp>
      <p:pic>
        <p:nvPicPr>
          <p:cNvPr id="3174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809750"/>
            <a:ext cx="3733800" cy="355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Role </a:t>
            </a:r>
            <a:r>
              <a:rPr lang="en-US" dirty="0" smtClean="0"/>
              <a:t>Conflicts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01688" y="1627188"/>
            <a:ext cx="7600950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err="1"/>
              <a:t>Intrarole</a:t>
            </a:r>
            <a:r>
              <a:rPr lang="en-US" sz="2800" dirty="0"/>
              <a:t> </a:t>
            </a:r>
            <a:r>
              <a:rPr lang="en-US" sz="2800" dirty="0" smtClean="0"/>
              <a:t>priorities: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If there's </a:t>
            </a:r>
            <a:r>
              <a:rPr lang="en-US" sz="2800" dirty="0"/>
              <a:t>a conflict between your expectations and a key </a:t>
            </a:r>
            <a:r>
              <a:rPr lang="en-US" sz="2800" dirty="0" smtClean="0"/>
              <a:t>sender's </a:t>
            </a:r>
            <a:r>
              <a:rPr lang="en-US" sz="2800" dirty="0"/>
              <a:t>expectations, which has priority?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If there's </a:t>
            </a:r>
            <a:r>
              <a:rPr lang="en-US" sz="2800" dirty="0"/>
              <a:t>a conflict between key senders, who is most </a:t>
            </a:r>
            <a:r>
              <a:rPr lang="en-US" sz="2800" dirty="0" smtClean="0"/>
              <a:t>important?</a:t>
            </a:r>
            <a:endParaRPr lang="en-US" sz="2800" dirty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err="1"/>
              <a:t>Interrole</a:t>
            </a:r>
            <a:r>
              <a:rPr lang="en-US" sz="2800" dirty="0"/>
              <a:t> priorities: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Which </a:t>
            </a:r>
            <a:r>
              <a:rPr lang="en-US" sz="2800" dirty="0"/>
              <a:t>role is more important?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The </a:t>
            </a:r>
            <a:r>
              <a:rPr lang="en-US" sz="2800" dirty="0"/>
              <a:t>closer any role is to the </a:t>
            </a:r>
            <a:r>
              <a:rPr lang="en-US" sz="2800" dirty="0" smtClean="0"/>
              <a:t>"me" </a:t>
            </a:r>
            <a:r>
              <a:rPr lang="en-US" sz="2800" dirty="0"/>
              <a:t>on the role-set analysis, the more important the </a:t>
            </a:r>
            <a:r>
              <a:rPr lang="en-US" sz="2800" dirty="0" smtClean="0"/>
              <a:t>role.</a:t>
            </a:r>
            <a:endParaRPr lang="en-US" sz="2800" dirty="0"/>
          </a:p>
          <a:p>
            <a:pPr lvl="1" eaLnBrk="1" hangingPunct="1">
              <a:spcBef>
                <a:spcPts val="0"/>
              </a:spcBef>
              <a:defRPr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F896AA2D-4AE2-412B-A85F-57F841AEC713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Role </a:t>
            </a:r>
            <a:r>
              <a:rPr lang="en-US" dirty="0" smtClean="0"/>
              <a:t>Conflicts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1595438"/>
            <a:ext cx="4699000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Interpersonal priorities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How </a:t>
            </a:r>
            <a:r>
              <a:rPr lang="en-US" dirty="0"/>
              <a:t>important is the conflict issue?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Learn </a:t>
            </a:r>
            <a:r>
              <a:rPr lang="en-US" dirty="0"/>
              <a:t>to accept and live with minor </a:t>
            </a:r>
            <a:r>
              <a:rPr lang="en-US" dirty="0" smtClean="0"/>
              <a:t>differences.</a:t>
            </a:r>
            <a:endParaRPr 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Resolve </a:t>
            </a:r>
            <a:r>
              <a:rPr lang="en-US" dirty="0"/>
              <a:t>any critical differences?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7603BE4E-19D7-438A-A6DC-30EC8CEFCC7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pic>
        <p:nvPicPr>
          <p:cNvPr id="3379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5800" y="1974850"/>
            <a:ext cx="3001963" cy="300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15"/>
          <p:cNvSpPr>
            <a:spLocks noGrp="1" noChangeArrowheads="1"/>
          </p:cNvSpPr>
          <p:nvPr>
            <p:ph type="title"/>
          </p:nvPr>
        </p:nvSpPr>
        <p:spPr>
          <a:xfrm>
            <a:off x="1311275" y="141288"/>
            <a:ext cx="7077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OBJECTIVES</a:t>
            </a: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body" sz="half" idx="1"/>
          </p:nvPr>
        </p:nvSpPr>
        <p:spPr>
          <a:xfrm>
            <a:off x="439738" y="1579563"/>
            <a:ext cx="8515350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/>
              <a:t>The </a:t>
            </a:r>
            <a:r>
              <a:rPr lang="en-US" dirty="0" smtClean="0"/>
              <a:t>students </a:t>
            </a:r>
            <a:r>
              <a:rPr lang="en-US" dirty="0"/>
              <a:t>will: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Prepare </a:t>
            </a:r>
            <a:r>
              <a:rPr lang="en-US" dirty="0"/>
              <a:t>a personal role-set </a:t>
            </a:r>
            <a:r>
              <a:rPr lang="en-US" dirty="0" smtClean="0"/>
              <a:t>analysis.</a:t>
            </a:r>
            <a:endParaRPr lang="en-US" dirty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Identify four levels of </a:t>
            </a:r>
            <a:r>
              <a:rPr lang="en-US" dirty="0" smtClean="0"/>
              <a:t>accountability.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Identify possible sources of role conflict for the Company Officer (CO).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Develop and apply a balancing strategy for resolving role conflicts.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Recognize the importance of the CO serving as a role model for subordinates.</a:t>
            </a:r>
            <a:endParaRPr lang="en-US" dirty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AB218727-93D7-4E10-9576-502FEC6D6247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Rectangle 4"/>
          <p:cNvSpPr>
            <a:spLocks noGrp="1" noChangeArrowheads="1"/>
          </p:cNvSpPr>
          <p:nvPr>
            <p:ph type="title"/>
          </p:nvPr>
        </p:nvSpPr>
        <p:spPr>
          <a:xfrm>
            <a:off x="1722438" y="141288"/>
            <a:ext cx="7077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Role </a:t>
            </a:r>
            <a:r>
              <a:rPr lang="en-US" sz="3600" dirty="0" smtClean="0"/>
              <a:t>Conflicts (</a:t>
            </a:r>
            <a:r>
              <a:rPr lang="en-US" sz="3600" cap="none" dirty="0" smtClean="0"/>
              <a:t>cont'd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2775" y="1768475"/>
            <a:ext cx="8074025" cy="4125913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/>
              <a:t>Common characteristics of people who handle role conflict </a:t>
            </a:r>
            <a:r>
              <a:rPr lang="en-US" sz="2800" dirty="0" smtClean="0"/>
              <a:t>well:</a:t>
            </a:r>
          </a:p>
          <a:p>
            <a:pPr marL="0" indent="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2800" dirty="0" smtClean="0"/>
              <a:t>	Preference </a:t>
            </a:r>
            <a:r>
              <a:rPr lang="en-US" sz="2800" dirty="0"/>
              <a:t>for taking </a:t>
            </a:r>
            <a:r>
              <a:rPr lang="en-US" sz="2800" dirty="0" smtClean="0"/>
              <a:t>initiative</a:t>
            </a:r>
          </a:p>
          <a:p>
            <a:pPr marL="0" indent="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2800" dirty="0" smtClean="0"/>
              <a:t>	Confidence </a:t>
            </a:r>
            <a:r>
              <a:rPr lang="en-US" sz="2800" dirty="0"/>
              <a:t>and </a:t>
            </a:r>
            <a:r>
              <a:rPr lang="en-US" sz="2800" dirty="0" smtClean="0"/>
              <a:t>persuasiveness</a:t>
            </a:r>
          </a:p>
          <a:p>
            <a:pPr marL="0" indent="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2800" dirty="0" smtClean="0"/>
              <a:t>	Social </a:t>
            </a:r>
            <a:r>
              <a:rPr lang="en-US" sz="2800" dirty="0"/>
              <a:t>poise, spontaneity, and </a:t>
            </a:r>
            <a:r>
              <a:rPr lang="en-US" sz="2800" dirty="0" smtClean="0"/>
              <a:t>talkativeness</a:t>
            </a:r>
          </a:p>
          <a:p>
            <a:pPr marL="0" indent="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2800" dirty="0" smtClean="0"/>
              <a:t>	Preference </a:t>
            </a:r>
            <a:r>
              <a:rPr lang="en-US" sz="2800" dirty="0"/>
              <a:t>for </a:t>
            </a:r>
            <a:r>
              <a:rPr lang="en-US" sz="2800" dirty="0" smtClean="0"/>
              <a:t>flexibility</a:t>
            </a:r>
          </a:p>
          <a:p>
            <a:pPr marL="0" indent="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2800" dirty="0" smtClean="0"/>
              <a:t>	Strong </a:t>
            </a:r>
            <a:r>
              <a:rPr lang="en-US" sz="2800" dirty="0"/>
              <a:t>desire to affiliate with </a:t>
            </a:r>
            <a:r>
              <a:rPr lang="en-US" sz="2800" dirty="0" smtClean="0"/>
              <a:t>people</a:t>
            </a:r>
          </a:p>
          <a:p>
            <a:pPr marL="0" indent="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2800" dirty="0" smtClean="0"/>
              <a:t>	Moderate </a:t>
            </a:r>
            <a:r>
              <a:rPr lang="en-US" sz="2800" dirty="0"/>
              <a:t>desires for achievement and power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20F867D3-7A52-408A-AB2B-F99E581C3905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Role </a:t>
            </a:r>
            <a:r>
              <a:rPr lang="en-US" dirty="0" smtClean="0"/>
              <a:t>Conflicts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7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2775" y="1847850"/>
            <a:ext cx="7885113" cy="3811588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Ability </a:t>
            </a:r>
            <a:r>
              <a:rPr lang="en-US" dirty="0"/>
              <a:t>to reach own conclusions </a:t>
            </a:r>
            <a:endParaRPr lang="en-US" dirty="0" smtClean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Rewards </a:t>
            </a:r>
            <a:r>
              <a:rPr lang="en-US" dirty="0"/>
              <a:t>come from </a:t>
            </a:r>
            <a:r>
              <a:rPr lang="en-US" dirty="0" smtClean="0"/>
              <a:t>success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High </a:t>
            </a:r>
            <a:r>
              <a:rPr lang="en-US" dirty="0"/>
              <a:t>priorities to planning and </a:t>
            </a:r>
            <a:r>
              <a:rPr lang="en-US" dirty="0" smtClean="0"/>
              <a:t>goal-setting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Lack </a:t>
            </a:r>
            <a:r>
              <a:rPr lang="en-US" dirty="0"/>
              <a:t>of excessive feelings of pressure </a:t>
            </a:r>
            <a:endParaRPr lang="en-US" dirty="0" smtClean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agreement with policies of department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B9EEF678-D407-418F-80C5-6BE803F79135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2113" y="2089150"/>
            <a:ext cx="8199437" cy="16938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/>
              <a:t>What </a:t>
            </a:r>
            <a:r>
              <a:rPr lang="en-US" dirty="0"/>
              <a:t>are some examples of people you know who seem to be especially good at handling role conflict?</a:t>
            </a:r>
          </a:p>
        </p:txBody>
      </p:sp>
      <p:pic>
        <p:nvPicPr>
          <p:cNvPr id="224259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3338" y="372745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260" name="Rectangle 4"/>
          <p:cNvSpPr>
            <a:spLocks noGrp="1" noChangeArrowheads="1"/>
          </p:cNvSpPr>
          <p:nvPr>
            <p:ph type="title"/>
          </p:nvPr>
        </p:nvSpPr>
        <p:spPr>
          <a:xfrm>
            <a:off x="1722438" y="141288"/>
            <a:ext cx="7077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Role </a:t>
            </a:r>
            <a:r>
              <a:rPr lang="en-US" dirty="0" smtClean="0"/>
              <a:t>Conflicts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36A382D0-0CDC-45ED-B8AA-53FE339961DE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MR-</a:t>
            </a:r>
            <a:fld id="{D5618943-E0EC-4B69-ABE6-C2EC6B9FE8D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96875" y="2128838"/>
            <a:ext cx="8351838" cy="252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Activity MR.3</a:t>
            </a:r>
            <a:br>
              <a:rPr lang="en-US" sz="4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4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Personal Role-Set Analysis Role Conflicts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The </a:t>
            </a:r>
            <a:r>
              <a:rPr lang="en-US" sz="3600" dirty="0" err="1" smtClean="0"/>
              <a:t>COMPaNY</a:t>
            </a:r>
            <a:r>
              <a:rPr lang="en-US" sz="3600" dirty="0" smtClean="0"/>
              <a:t> OFFICER </a:t>
            </a:r>
            <a:r>
              <a:rPr lang="en-US" sz="3600" dirty="0"/>
              <a:t>As A Role Model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9938" y="1627188"/>
            <a:ext cx="7948612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Responsibility to do best possible job with resources </a:t>
            </a:r>
            <a:r>
              <a:rPr lang="en-US" sz="2800" dirty="0" smtClean="0"/>
              <a:t>available.</a:t>
            </a:r>
            <a:endParaRPr lang="en-US" sz="28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Remember</a:t>
            </a:r>
            <a:r>
              <a:rPr lang="en-US" sz="2800" dirty="0"/>
              <a:t>, your subordinates are watching you!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Your </a:t>
            </a:r>
            <a:r>
              <a:rPr lang="en-US" sz="2800" dirty="0"/>
              <a:t>status as a CO means you are now a part of management and must support management </a:t>
            </a:r>
            <a:r>
              <a:rPr lang="en-US" sz="2800" dirty="0" smtClean="0"/>
              <a:t>positions.</a:t>
            </a:r>
            <a:endParaRPr lang="en-US" sz="28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This </a:t>
            </a:r>
            <a:r>
              <a:rPr lang="en-US" sz="2800" dirty="0"/>
              <a:t>means becoming an effective role </a:t>
            </a:r>
            <a:r>
              <a:rPr lang="en-US" sz="2800" dirty="0" smtClean="0"/>
              <a:t>model--a </a:t>
            </a:r>
            <a:r>
              <a:rPr lang="en-US" sz="2800" dirty="0"/>
              <a:t>person subordinates and peers can look up and </a:t>
            </a:r>
            <a:r>
              <a:rPr lang="en-US" sz="2800" dirty="0" smtClean="0"/>
              <a:t>emulate.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91E40BD8-ED06-4445-BEBD-00B15D25E98C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 smtClean="0"/>
              <a:t>COMPANY OFFICER </a:t>
            </a:r>
            <a:r>
              <a:rPr lang="en-US" dirty="0"/>
              <a:t>As A Role </a:t>
            </a:r>
            <a:r>
              <a:rPr lang="en-US" dirty="0" smtClean="0"/>
              <a:t>Model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7563" y="1595438"/>
            <a:ext cx="7600950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Becoming an effective role model means being </a:t>
            </a:r>
            <a:r>
              <a:rPr lang="en-US" dirty="0" smtClean="0"/>
              <a:t>professional.</a:t>
            </a:r>
            <a:endParaRPr 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Composite </a:t>
            </a:r>
            <a:r>
              <a:rPr lang="en-US" dirty="0"/>
              <a:t>of personal skills and attitudes: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--</a:t>
            </a:r>
            <a:r>
              <a:rPr lang="en-US" dirty="0" smtClean="0"/>
              <a:t> Attitude.</a:t>
            </a:r>
            <a:endParaRPr lang="en-US" dirty="0"/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--</a:t>
            </a:r>
            <a:r>
              <a:rPr lang="en-US" dirty="0" smtClean="0"/>
              <a:t> Behavior.</a:t>
            </a:r>
            <a:endParaRPr lang="en-US" dirty="0"/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--</a:t>
            </a:r>
            <a:r>
              <a:rPr lang="en-US" dirty="0" smtClean="0"/>
              <a:t> Communication.</a:t>
            </a:r>
            <a:endParaRPr lang="en-US" dirty="0"/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--</a:t>
            </a:r>
            <a:r>
              <a:rPr lang="en-US" dirty="0" smtClean="0"/>
              <a:t> Demeanor.</a:t>
            </a:r>
            <a:endParaRPr lang="en-US" dirty="0"/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--</a:t>
            </a:r>
            <a:r>
              <a:rPr lang="en-US" dirty="0" smtClean="0"/>
              <a:t> Ethics.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53FC13D5-33E3-49FE-9FC1-3FD748047052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7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676275" y="1800225"/>
            <a:ext cx="5187950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Attitude: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State </a:t>
            </a:r>
            <a:r>
              <a:rPr lang="en-US" dirty="0"/>
              <a:t>of </a:t>
            </a:r>
            <a:r>
              <a:rPr lang="en-US" dirty="0" smtClean="0"/>
              <a:t>mind. 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"Your </a:t>
            </a:r>
            <a:r>
              <a:rPr lang="en-US" dirty="0"/>
              <a:t>attitude is showing</a:t>
            </a:r>
            <a:r>
              <a:rPr lang="en-US" dirty="0" smtClean="0"/>
              <a:t>!"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Reflected </a:t>
            </a:r>
            <a:r>
              <a:rPr lang="en-US" dirty="0"/>
              <a:t>in appearance, attire, and </a:t>
            </a:r>
            <a:r>
              <a:rPr lang="en-US" dirty="0" smtClean="0"/>
              <a:t>adornments.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A </a:t>
            </a:r>
            <a:r>
              <a:rPr lang="en-US" dirty="0"/>
              <a:t>positive attitude is contagious!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D41E639B-C750-44B6-85B7-EE0687EBC6C1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 smtClean="0"/>
              <a:t>COMPANY OFFICER </a:t>
            </a:r>
            <a:r>
              <a:rPr lang="en-US" dirty="0"/>
              <a:t>As A Role </a:t>
            </a:r>
            <a:r>
              <a:rPr lang="en-US" dirty="0" smtClean="0"/>
              <a:t>Model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096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1700" y="1636713"/>
            <a:ext cx="2667000" cy="399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8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739775" y="1911350"/>
            <a:ext cx="6450013" cy="41275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 smtClean="0"/>
              <a:t>Behavior: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Behavior </a:t>
            </a:r>
            <a:r>
              <a:rPr lang="en-US" sz="2800" dirty="0"/>
              <a:t>is how you </a:t>
            </a:r>
            <a:r>
              <a:rPr lang="en-US" sz="2800" dirty="0" smtClean="0"/>
              <a:t>act.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Influences </a:t>
            </a:r>
            <a:r>
              <a:rPr lang="en-US" sz="2800" dirty="0"/>
              <a:t>your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subordinates.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Professional COs will: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Exercise </a:t>
            </a:r>
            <a:r>
              <a:rPr lang="en-US" sz="2800" dirty="0"/>
              <a:t>self </a:t>
            </a:r>
            <a:r>
              <a:rPr lang="en-US" sz="2800" dirty="0" smtClean="0"/>
              <a:t>discipline.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Control emotions.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Exercise moderation and discretion off duty as well as on duty.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A48E3859-4AD8-48B0-9001-4F93FB05EE95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 smtClean="0"/>
              <a:t>COMPANY OFFICER </a:t>
            </a:r>
            <a:r>
              <a:rPr lang="en-US" dirty="0"/>
              <a:t>As A Role </a:t>
            </a:r>
            <a:r>
              <a:rPr lang="en-US" dirty="0" smtClean="0"/>
              <a:t>Model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198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1325" y="1712913"/>
            <a:ext cx="3208338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07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739775" y="1831975"/>
            <a:ext cx="5203825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 smtClean="0"/>
              <a:t>Communication: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How we get our message across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"People" business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Communication skills include: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Oral communication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Written communication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Nonverbal communication</a:t>
            </a:r>
            <a:endParaRPr lang="en-US" sz="2800" dirty="0"/>
          </a:p>
        </p:txBody>
      </p:sp>
      <p:pic>
        <p:nvPicPr>
          <p:cNvPr id="43011" name="Picture 17" descr="MPj0439239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4263" y="2152650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3B64D3DE-0167-41B6-9DAC-6C80E9AF5997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 smtClean="0"/>
              <a:t>COMPANY OFFICER </a:t>
            </a:r>
            <a:r>
              <a:rPr lang="en-US" dirty="0"/>
              <a:t>As A Role </a:t>
            </a:r>
            <a:r>
              <a:rPr lang="en-US" dirty="0" smtClean="0"/>
              <a:t>Model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28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549275" y="1784350"/>
            <a:ext cx="4953000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Demeanor: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Sum </a:t>
            </a:r>
            <a:r>
              <a:rPr lang="en-US" dirty="0"/>
              <a:t>total of A</a:t>
            </a:r>
            <a:r>
              <a:rPr lang="en-US" dirty="0" smtClean="0"/>
              <a:t>, B</a:t>
            </a:r>
            <a:r>
              <a:rPr lang="en-US" dirty="0"/>
              <a:t>, and </a:t>
            </a:r>
            <a:r>
              <a:rPr lang="en-US" dirty="0" smtClean="0"/>
              <a:t>C.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Manageable.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Conscious </a:t>
            </a:r>
            <a:r>
              <a:rPr lang="en-US" dirty="0"/>
              <a:t>awareness of problems in the area of appearance, behavior, and communication skills will enable us to work on eliminating these </a:t>
            </a:r>
            <a:r>
              <a:rPr lang="en-US" dirty="0" smtClean="0"/>
              <a:t>problems.</a:t>
            </a:r>
            <a:endParaRPr lang="en-US" dirty="0"/>
          </a:p>
        </p:txBody>
      </p:sp>
      <p:sp>
        <p:nvSpPr>
          <p:cNvPr id="214029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5773738" y="1579563"/>
            <a:ext cx="3038475" cy="24241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dirty="0">
                <a:solidFill>
                  <a:schemeClr val="accent2"/>
                </a:solidFill>
              </a:rPr>
              <a:t>A</a:t>
            </a:r>
            <a:r>
              <a:rPr lang="en-US" sz="2400" dirty="0">
                <a:solidFill>
                  <a:srgbClr val="FFFF99"/>
                </a:solidFill>
              </a:rPr>
              <a:t>ppearance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dirty="0">
                <a:solidFill>
                  <a:srgbClr val="00FF00"/>
                </a:solidFill>
              </a:rPr>
              <a:t>B</a:t>
            </a:r>
            <a:r>
              <a:rPr lang="en-US" sz="2400" dirty="0">
                <a:solidFill>
                  <a:srgbClr val="FFFF99"/>
                </a:solidFill>
              </a:rPr>
              <a:t>ehavior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dirty="0">
                <a:solidFill>
                  <a:srgbClr val="FF00FF"/>
                </a:solidFill>
              </a:rPr>
              <a:t>C</a:t>
            </a:r>
            <a:r>
              <a:rPr lang="en-US" sz="2400" dirty="0">
                <a:solidFill>
                  <a:srgbClr val="FFFF99"/>
                </a:solidFill>
              </a:rPr>
              <a:t>ommunication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150E7CA1-C695-4B2D-A3E5-3E2F6C345523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 smtClean="0"/>
              <a:t>COMPANY OFFICER </a:t>
            </a:r>
            <a:r>
              <a:rPr lang="en-US" dirty="0"/>
              <a:t>As A Role </a:t>
            </a:r>
            <a:r>
              <a:rPr lang="en-US" dirty="0" smtClean="0"/>
              <a:t>Model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>
          <a:xfrm>
            <a:off x="1074738" y="141288"/>
            <a:ext cx="7077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OVERVIEW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39738" y="1768475"/>
            <a:ext cx="8167687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Identifying and </a:t>
            </a:r>
            <a:r>
              <a:rPr lang="en-US" dirty="0" smtClean="0"/>
              <a:t>Prioritizing Multiple Roles</a:t>
            </a:r>
            <a:endParaRPr lang="en-US" dirty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Role </a:t>
            </a:r>
            <a:r>
              <a:rPr lang="en-US" dirty="0" smtClean="0"/>
              <a:t>Expectations</a:t>
            </a:r>
            <a:endParaRPr lang="en-US" dirty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Role </a:t>
            </a:r>
            <a:r>
              <a:rPr lang="en-US" dirty="0" smtClean="0"/>
              <a:t>Conflicts</a:t>
            </a:r>
            <a:endParaRPr lang="en-US" dirty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The </a:t>
            </a:r>
            <a:r>
              <a:rPr lang="en-US" dirty="0" smtClean="0"/>
              <a:t>Company Officer as a </a:t>
            </a:r>
            <a:r>
              <a:rPr lang="en-US" dirty="0"/>
              <a:t>Role Model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Accountability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The Leadership Role 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B6144512-358C-436B-949B-C2930EA23673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9275" y="2100263"/>
            <a:ext cx="8137525" cy="212566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Ethics involve </a:t>
            </a:r>
            <a:r>
              <a:rPr lang="en-US" dirty="0"/>
              <a:t>conforming to the standards of conduct for a given </a:t>
            </a:r>
            <a:r>
              <a:rPr lang="en-US" dirty="0" smtClean="0"/>
              <a:t>profession.  Lack </a:t>
            </a:r>
            <a:r>
              <a:rPr lang="en-US" dirty="0"/>
              <a:t>of ethics can destroy respect for a supervisor.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5C564100-7D9E-463C-9BC9-8B17629C8675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 smtClean="0"/>
              <a:t>COMPANY OFFICER </a:t>
            </a:r>
            <a:r>
              <a:rPr lang="en-US" dirty="0"/>
              <a:t>As A Role </a:t>
            </a:r>
            <a:r>
              <a:rPr lang="en-US" dirty="0" smtClean="0"/>
              <a:t>Model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7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227138" y="1358900"/>
            <a:ext cx="7412037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/>
              <a:t>Other qualities of the supervisor as role </a:t>
            </a:r>
            <a:r>
              <a:rPr lang="en-US" dirty="0" smtClean="0"/>
              <a:t>model: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Enthusiasm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Initiative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Self-discipline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Courage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Integrity</a:t>
            </a:r>
            <a:endParaRPr lang="en-US" dirty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Loyalty</a:t>
            </a:r>
            <a:endParaRPr lang="en-US" dirty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Good judgment and decisiveness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Empathy</a:t>
            </a:r>
            <a:endParaRPr lang="en-US" dirty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Discretion</a:t>
            </a:r>
            <a:endParaRPr lang="en-US" dirty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Desire for self-improvement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4314825" y="2476500"/>
            <a:ext cx="49053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DF810C4F-D267-4C4C-A17F-506EA7D3616C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The </a:t>
            </a:r>
            <a:r>
              <a:rPr lang="en-US" sz="3600" dirty="0" smtClean="0"/>
              <a:t>COMPANY OFFICER </a:t>
            </a:r>
            <a:r>
              <a:rPr lang="en-US" sz="3600" dirty="0"/>
              <a:t>As A Role </a:t>
            </a:r>
            <a:r>
              <a:rPr lang="en-US" sz="3600" dirty="0" smtClean="0"/>
              <a:t>Model (</a:t>
            </a:r>
            <a:r>
              <a:rPr lang="en-US" sz="3600" cap="none" dirty="0" smtClean="0"/>
              <a:t>cont'd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01688" y="1800225"/>
            <a:ext cx="7600950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Summary: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Professionalism </a:t>
            </a:r>
            <a:r>
              <a:rPr lang="en-US" dirty="0"/>
              <a:t>in the form of </a:t>
            </a:r>
            <a:r>
              <a:rPr lang="en-US" dirty="0" smtClean="0"/>
              <a:t>"ABCDE" </a:t>
            </a:r>
            <a:r>
              <a:rPr lang="en-US" dirty="0"/>
              <a:t>approach will help to ensure status as a </a:t>
            </a:r>
            <a:r>
              <a:rPr lang="en-US" dirty="0" smtClean="0"/>
              <a:t>professional.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The </a:t>
            </a:r>
            <a:r>
              <a:rPr lang="en-US" dirty="0"/>
              <a:t>CO should always remember: </a:t>
            </a:r>
            <a:r>
              <a:rPr lang="en-US" dirty="0" smtClean="0"/>
              <a:t>"Your </a:t>
            </a:r>
            <a:r>
              <a:rPr lang="en-US" dirty="0"/>
              <a:t>employees are watching you</a:t>
            </a:r>
            <a:r>
              <a:rPr lang="en-US" dirty="0" smtClean="0"/>
              <a:t>!"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46B1DDA2-083F-408F-A028-B72366ED1872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 smtClean="0"/>
              <a:t>COMPANY OFFICER </a:t>
            </a:r>
            <a:r>
              <a:rPr lang="en-US" dirty="0"/>
              <a:t>As A Role </a:t>
            </a:r>
            <a:r>
              <a:rPr lang="en-US" dirty="0" smtClean="0"/>
              <a:t>Model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MR-</a:t>
            </a:r>
            <a:fld id="{D07286F6-3F53-447E-9E66-BA29514A217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801688" y="2130425"/>
            <a:ext cx="7772400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Activity MR.4</a:t>
            </a:r>
            <a:br>
              <a:rPr lang="en-US" sz="40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40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Role Model Profile</a:t>
            </a:r>
            <a:br>
              <a:rPr lang="en-US" sz="40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endParaRPr lang="en-US" sz="4000" b="1" kern="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/>
              <a:t>Accountability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800225"/>
            <a:ext cx="7600950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3600" dirty="0"/>
              <a:t>Four areas of </a:t>
            </a:r>
            <a:r>
              <a:rPr lang="en-US" sz="3600" dirty="0" smtClean="0"/>
              <a:t>accountability: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600" dirty="0" smtClean="0"/>
              <a:t>Accountability </a:t>
            </a:r>
            <a:r>
              <a:rPr lang="en-US" sz="3600" dirty="0"/>
              <a:t>to </a:t>
            </a:r>
            <a:r>
              <a:rPr lang="en-US" sz="3600" dirty="0" smtClean="0"/>
              <a:t>self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600" dirty="0" smtClean="0"/>
              <a:t>Accountability </a:t>
            </a:r>
            <a:r>
              <a:rPr lang="en-US" sz="3600" dirty="0"/>
              <a:t>to </a:t>
            </a:r>
            <a:r>
              <a:rPr lang="en-US" sz="3600" dirty="0" smtClean="0"/>
              <a:t>company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600" dirty="0" smtClean="0"/>
              <a:t>Accountability </a:t>
            </a:r>
            <a:r>
              <a:rPr lang="en-US" sz="3600" dirty="0"/>
              <a:t>to </a:t>
            </a:r>
            <a:r>
              <a:rPr lang="en-US" sz="3600" dirty="0" smtClean="0"/>
              <a:t>organization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600" dirty="0" smtClean="0"/>
              <a:t>Accountability </a:t>
            </a:r>
            <a:r>
              <a:rPr lang="en-US" sz="3600" dirty="0"/>
              <a:t>to public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373ACA75-123A-4658-AE9F-3159715EA4D8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Accountability (</a:t>
            </a:r>
            <a:r>
              <a:rPr lang="en-US" sz="3600" cap="none" dirty="0" smtClean="0"/>
              <a:t>cont'd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736725"/>
            <a:ext cx="5662612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Accountability </a:t>
            </a:r>
            <a:r>
              <a:rPr lang="en-US" sz="2800"/>
              <a:t>to </a:t>
            </a:r>
            <a:r>
              <a:rPr lang="en-US" sz="2800" smtClean="0">
                <a:solidFill>
                  <a:schemeClr val="accent1"/>
                </a:solidFill>
              </a:rPr>
              <a:t>self.</a:t>
            </a:r>
            <a:endParaRPr lang="en-US" sz="2800" dirty="0" smtClean="0">
              <a:solidFill>
                <a:schemeClr val="accent1"/>
              </a:solidFill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 </a:t>
            </a:r>
            <a:r>
              <a:rPr lang="en-US" sz="2800" dirty="0" smtClean="0"/>
              <a:t>We </a:t>
            </a:r>
            <a:r>
              <a:rPr lang="en-US" sz="2800" dirty="0"/>
              <a:t>are all accountable to ourselves </a:t>
            </a:r>
            <a:r>
              <a:rPr lang="en-US" sz="2800" dirty="0" smtClean="0"/>
              <a:t>first.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We </a:t>
            </a:r>
            <a:r>
              <a:rPr lang="en-US" sz="2800" dirty="0"/>
              <a:t>must be able to live with our </a:t>
            </a:r>
            <a:r>
              <a:rPr lang="en-US" sz="2800" dirty="0" smtClean="0"/>
              <a:t>decisions.</a:t>
            </a:r>
            <a:endParaRPr lang="en-US" sz="2800" dirty="0"/>
          </a:p>
          <a:p>
            <a:pPr marL="914400" lvl="2" indent="0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--</a:t>
            </a:r>
            <a:r>
              <a:rPr lang="en-US" sz="2800" dirty="0" smtClean="0"/>
              <a:t> </a:t>
            </a:r>
            <a:r>
              <a:rPr lang="en-US" sz="2800" dirty="0" smtClean="0"/>
              <a:t>"</a:t>
            </a:r>
            <a:r>
              <a:rPr lang="en-US" sz="2800" dirty="0" smtClean="0"/>
              <a:t>What </a:t>
            </a:r>
            <a:r>
              <a:rPr lang="en-US" sz="2800" dirty="0"/>
              <a:t>do you think of the person you see in the mirror</a:t>
            </a:r>
            <a:r>
              <a:rPr lang="en-US" sz="2800" dirty="0" smtClean="0"/>
              <a:t>?"</a:t>
            </a:r>
            <a:endParaRPr lang="en-US" sz="2800" dirty="0"/>
          </a:p>
          <a:p>
            <a:pPr marL="914400" lvl="2" indent="0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-- </a:t>
            </a:r>
            <a:r>
              <a:rPr lang="en-US" sz="2800" dirty="0" smtClean="0"/>
              <a:t>We </a:t>
            </a:r>
            <a:r>
              <a:rPr lang="en-US" sz="2800" dirty="0"/>
              <a:t>are often harder on ourselves than others </a:t>
            </a:r>
            <a:r>
              <a:rPr lang="en-US" sz="2800" dirty="0" smtClean="0"/>
              <a:t>are.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B7C5EBEA-8AA1-4DF1-922D-6673FB3DB110}" type="slidenum">
              <a:rPr lang="en-US"/>
              <a:pPr>
                <a:defRPr/>
              </a:pPr>
              <a:t>35</a:t>
            </a:fld>
            <a:endParaRPr lang="en-US"/>
          </a:p>
        </p:txBody>
      </p:sp>
      <p:pic>
        <p:nvPicPr>
          <p:cNvPr id="5018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0975" y="1730375"/>
            <a:ext cx="2103438" cy="314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9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537075" y="2100263"/>
            <a:ext cx="4306888" cy="3322637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Accountability to the </a:t>
            </a:r>
            <a:r>
              <a:rPr lang="en-US" sz="2800" dirty="0" smtClean="0"/>
              <a:t>company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Unique </a:t>
            </a:r>
            <a:r>
              <a:rPr lang="en-US" sz="2800" dirty="0"/>
              <a:t>personalities and standards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 </a:t>
            </a:r>
            <a:r>
              <a:rPr lang="en-US" sz="2800" dirty="0" smtClean="0"/>
              <a:t>"Norm" </a:t>
            </a:r>
            <a:r>
              <a:rPr lang="en-US" sz="2800" dirty="0"/>
              <a:t>differs from company to </a:t>
            </a:r>
            <a:r>
              <a:rPr lang="en-US" sz="2800" dirty="0" smtClean="0"/>
              <a:t>company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 </a:t>
            </a:r>
            <a:r>
              <a:rPr lang="en-US" sz="2800" dirty="0" smtClean="0"/>
              <a:t>Look </a:t>
            </a:r>
            <a:r>
              <a:rPr lang="en-US" sz="2800" dirty="0"/>
              <a:t>out for personnel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C6DBB950-B376-4E29-836A-04B816D0CF65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Accountability (</a:t>
            </a:r>
            <a:r>
              <a:rPr lang="en-US" sz="3600" cap="none" dirty="0" smtClean="0"/>
              <a:t>cont'd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pic>
        <p:nvPicPr>
          <p:cNvPr id="5120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963" y="1797050"/>
            <a:ext cx="37115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3438" y="1500188"/>
            <a:ext cx="7600950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Accountability to the </a:t>
            </a:r>
            <a:r>
              <a:rPr lang="en-US" dirty="0" smtClean="0"/>
              <a:t>organization.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Formal </a:t>
            </a:r>
            <a:r>
              <a:rPr lang="en-US" dirty="0"/>
              <a:t>(and informal) representative of </a:t>
            </a:r>
            <a:r>
              <a:rPr lang="en-US" dirty="0" smtClean="0"/>
              <a:t>management.</a:t>
            </a:r>
            <a:endParaRPr 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Blaming </a:t>
            </a:r>
            <a:r>
              <a:rPr lang="en-US" dirty="0"/>
              <a:t>your </a:t>
            </a:r>
            <a:r>
              <a:rPr lang="en-US" dirty="0" smtClean="0"/>
              <a:t>"upper management" </a:t>
            </a:r>
            <a:r>
              <a:rPr lang="en-US" dirty="0"/>
              <a:t>for your problems will generally come back to haunt you!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Your </a:t>
            </a:r>
            <a:r>
              <a:rPr lang="en-US" dirty="0"/>
              <a:t>actions and professionalism as a CO can help to motivate others and ultimately, the organization itself.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48F2062D-2D0C-4178-A25C-ADA31F3A8B98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Accountability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9275" y="1863725"/>
            <a:ext cx="8342313" cy="3622675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Accountability to the </a:t>
            </a:r>
            <a:r>
              <a:rPr lang="en-US" sz="2800" dirty="0" smtClean="0"/>
              <a:t>public.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Protect </a:t>
            </a:r>
            <a:r>
              <a:rPr lang="en-US" sz="2800" dirty="0"/>
              <a:t>and serve the </a:t>
            </a:r>
            <a:r>
              <a:rPr lang="en-US" sz="2800" dirty="0" smtClean="0"/>
              <a:t>public.</a:t>
            </a:r>
            <a:endParaRPr lang="en-US" sz="28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Department </a:t>
            </a:r>
            <a:r>
              <a:rPr lang="en-US" sz="2800" dirty="0"/>
              <a:t>mission must be carried </a:t>
            </a:r>
            <a:r>
              <a:rPr lang="en-US" sz="2800" dirty="0" smtClean="0"/>
              <a:t>out.</a:t>
            </a:r>
            <a:endParaRPr lang="en-US" sz="28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The </a:t>
            </a:r>
            <a:r>
              <a:rPr lang="en-US" sz="2800" dirty="0"/>
              <a:t>more efficient and effective we are as the </a:t>
            </a:r>
            <a:r>
              <a:rPr lang="en-US" sz="2800" dirty="0" smtClean="0"/>
              <a:t>COs</a:t>
            </a:r>
            <a:r>
              <a:rPr lang="en-US" sz="2800" dirty="0"/>
              <a:t>, the better the service we can </a:t>
            </a:r>
            <a:r>
              <a:rPr lang="en-US" sz="2800" dirty="0" smtClean="0"/>
              <a:t>provide.</a:t>
            </a:r>
            <a:endParaRPr lang="en-US" sz="28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The </a:t>
            </a:r>
            <a:r>
              <a:rPr lang="en-US" sz="2800" dirty="0"/>
              <a:t>better our company can work together as a team, the better the job it will do on the </a:t>
            </a:r>
            <a:r>
              <a:rPr lang="en-US" sz="2800" dirty="0" err="1"/>
              <a:t>fireground</a:t>
            </a:r>
            <a:r>
              <a:rPr lang="en-US" sz="2800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CA04BDD9-453A-462B-897A-282CB320D81C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Accountability (</a:t>
            </a:r>
            <a:r>
              <a:rPr lang="en-US" sz="3600" cap="none" dirty="0" smtClean="0"/>
              <a:t>cont'd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Leadership Role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1516063"/>
            <a:ext cx="7600950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/>
              <a:t>Leadership role </a:t>
            </a:r>
            <a:r>
              <a:rPr lang="en-US" dirty="0" smtClean="0"/>
              <a:t>functions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Things </a:t>
            </a:r>
            <a:r>
              <a:rPr lang="en-US" dirty="0"/>
              <a:t>the organization expects you to </a:t>
            </a:r>
            <a:r>
              <a:rPr lang="en-US" dirty="0" smtClean="0"/>
              <a:t>do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Critical behaviors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Ten </a:t>
            </a:r>
            <a:r>
              <a:rPr lang="en-US" dirty="0"/>
              <a:t>critical role functions fall into three </a:t>
            </a:r>
            <a:r>
              <a:rPr lang="en-US" dirty="0" smtClean="0"/>
              <a:t>categories: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Interpersonal functions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Informational functions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Decisional </a:t>
            </a:r>
            <a:r>
              <a:rPr lang="en-US" dirty="0"/>
              <a:t>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4CD57ABF-81DF-4E33-B921-2F99471F0DAB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8" name="Rectangle 8"/>
          <p:cNvSpPr>
            <a:spLocks noGrp="1" noChangeArrowheads="1"/>
          </p:cNvSpPr>
          <p:nvPr>
            <p:ph type="title"/>
          </p:nvPr>
        </p:nvSpPr>
        <p:spPr>
          <a:xfrm>
            <a:off x="1454150" y="157163"/>
            <a:ext cx="76263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Identifying and Prioritizing Multiple Roles</a:t>
            </a:r>
          </a:p>
        </p:txBody>
      </p:sp>
      <p:sp>
        <p:nvSpPr>
          <p:cNvPr id="19456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485900" y="1689100"/>
            <a:ext cx="6743700" cy="3451225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Definition:</a:t>
            </a:r>
            <a:endParaRPr lang="en-US" sz="28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A </a:t>
            </a:r>
            <a:r>
              <a:rPr lang="en-US" sz="2800" dirty="0"/>
              <a:t>set of expected behaviors that characterize your part in a particular situation. </a:t>
            </a:r>
            <a:endParaRPr lang="en-US" sz="2800" dirty="0" smtClean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A function or office assumed by an individual. 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Multiple roles: </a:t>
            </a:r>
            <a:endParaRPr lang="en-US" sz="28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We </a:t>
            </a:r>
            <a:r>
              <a:rPr lang="en-US" sz="2800" dirty="0"/>
              <a:t>play many different roles </a:t>
            </a:r>
            <a:r>
              <a:rPr lang="en-US" sz="2800" dirty="0" smtClean="0"/>
              <a:t>daily.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– </a:t>
            </a:r>
            <a:r>
              <a:rPr lang="en-US" sz="2800" dirty="0" smtClean="0"/>
              <a:t>Not unusual.</a:t>
            </a:r>
            <a:endParaRPr lang="en-US" sz="2800" dirty="0"/>
          </a:p>
        </p:txBody>
      </p:sp>
      <p:pic>
        <p:nvPicPr>
          <p:cNvPr id="18436" name="Picture 4" descr="MCj032328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9375" y="3859213"/>
            <a:ext cx="1203325" cy="203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MCj032328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975" y="2078038"/>
            <a:ext cx="140652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CD625B5A-C0EA-4D5E-BC4B-2CC51EDAD6BF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1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Leadership </a:t>
            </a:r>
            <a:r>
              <a:rPr lang="en-US" dirty="0" smtClean="0"/>
              <a:t>Role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30412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/>
              <a:t>Interpersonal </a:t>
            </a:r>
            <a:r>
              <a:rPr lang="en-US" dirty="0" smtClean="0"/>
              <a:t>functions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Figurehead:  the </a:t>
            </a:r>
            <a:r>
              <a:rPr lang="en-US" dirty="0"/>
              <a:t>performance of ceremonial </a:t>
            </a:r>
            <a:r>
              <a:rPr lang="en-US" dirty="0" smtClean="0"/>
              <a:t>duties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CO </a:t>
            </a:r>
            <a:r>
              <a:rPr lang="en-US" dirty="0"/>
              <a:t>at the annual awards </a:t>
            </a:r>
            <a:r>
              <a:rPr lang="en-US" dirty="0" smtClean="0"/>
              <a:t>ceremony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CO </a:t>
            </a:r>
            <a:r>
              <a:rPr lang="en-US" dirty="0"/>
              <a:t>awarding prizes to elementary school children participating in a fire prevention poster contest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3D84CB75-0331-4652-916B-D5B1A2B73846}" type="slidenum">
              <a:rPr lang="en-US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8950" y="1962150"/>
            <a:ext cx="7820025" cy="41259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400" dirty="0">
                <a:latin typeface="+mn-lt"/>
              </a:rPr>
              <a:t>	What are some other examples?</a:t>
            </a:r>
          </a:p>
        </p:txBody>
      </p:sp>
      <p:pic>
        <p:nvPicPr>
          <p:cNvPr id="242691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8713" y="3554413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F3F9FE97-5650-4D78-BE96-ACD5810C84BC}" type="slidenum">
              <a:rPr lang="en-US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Leadership </a:t>
            </a:r>
            <a:r>
              <a:rPr lang="en-US" dirty="0" smtClean="0"/>
              <a:t>Role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Leader:  taking </a:t>
            </a:r>
            <a:r>
              <a:rPr lang="en-US" dirty="0"/>
              <a:t>the direct actions typical of a leader; directing, ordering, counseling, disciplining, </a:t>
            </a:r>
            <a:r>
              <a:rPr lang="en-US" dirty="0" smtClean="0"/>
              <a:t>etc.</a:t>
            </a:r>
            <a:endParaRPr 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CO </a:t>
            </a:r>
            <a:r>
              <a:rPr lang="en-US" dirty="0"/>
              <a:t>directing personnel on the emergency </a:t>
            </a:r>
            <a:r>
              <a:rPr lang="en-US" dirty="0" smtClean="0"/>
              <a:t>scene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– </a:t>
            </a:r>
            <a:r>
              <a:rPr lang="en-US" dirty="0" smtClean="0"/>
              <a:t>CO </a:t>
            </a:r>
            <a:r>
              <a:rPr lang="en-US" dirty="0"/>
              <a:t>conducting a counseling session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F80E55A7-0A23-409D-8B86-C9C1DF810ABE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7238" y="1993900"/>
            <a:ext cx="7913687" cy="175895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400" dirty="0" smtClean="0">
                <a:latin typeface="+mn-lt"/>
              </a:rPr>
              <a:t>What </a:t>
            </a:r>
            <a:r>
              <a:rPr lang="en-US" sz="4400" dirty="0">
                <a:latin typeface="+mn-lt"/>
              </a:rPr>
              <a:t>are some other examples?</a:t>
            </a:r>
          </a:p>
        </p:txBody>
      </p:sp>
      <p:pic>
        <p:nvPicPr>
          <p:cNvPr id="278531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2800" y="3617913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9832ABBF-FFFC-4784-8CE6-723E7D05130D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Leadership </a:t>
            </a:r>
            <a:r>
              <a:rPr lang="en-US" dirty="0" smtClean="0"/>
              <a:t>Role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1688" y="1595438"/>
            <a:ext cx="7600950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Liaison</a:t>
            </a:r>
            <a:r>
              <a:rPr lang="en-US" dirty="0"/>
              <a:t>: </a:t>
            </a:r>
            <a:r>
              <a:rPr lang="en-US" dirty="0" smtClean="0"/>
              <a:t> making </a:t>
            </a:r>
            <a:r>
              <a:rPr lang="en-US" dirty="0"/>
              <a:t>contacts with others, both inside and outside the organization (serving as a </a:t>
            </a:r>
            <a:r>
              <a:rPr lang="en-US" dirty="0" smtClean="0"/>
              <a:t>link)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CO </a:t>
            </a:r>
            <a:r>
              <a:rPr lang="en-US" dirty="0"/>
              <a:t>as a link between upper-level managers and company </a:t>
            </a:r>
            <a:r>
              <a:rPr lang="en-US" dirty="0" smtClean="0"/>
              <a:t>members.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Officer </a:t>
            </a:r>
            <a:r>
              <a:rPr lang="en-US" dirty="0"/>
              <a:t>setting up a drill on natural gas hazards with a representative of the local gas </a:t>
            </a:r>
            <a:r>
              <a:rPr lang="en-US" dirty="0" smtClean="0"/>
              <a:t>company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9BDE5ED4-5B19-4A1B-A04C-86F61F1FEAD1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1930400"/>
            <a:ext cx="7316787" cy="196373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400" dirty="0" smtClean="0">
                <a:latin typeface="+mn-lt"/>
              </a:rPr>
              <a:t>What </a:t>
            </a:r>
            <a:r>
              <a:rPr lang="en-US" sz="4400" dirty="0">
                <a:latin typeface="+mn-lt"/>
              </a:rPr>
              <a:t>are some other examples?</a:t>
            </a:r>
          </a:p>
        </p:txBody>
      </p:sp>
      <p:pic>
        <p:nvPicPr>
          <p:cNvPr id="279555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1750" y="363378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5D2C314D-7CAD-43C5-A1BC-C128115D0401}" type="slidenum">
              <a:rPr lang="en-US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The Leadership </a:t>
            </a:r>
            <a:r>
              <a:rPr lang="en-US" sz="3600" dirty="0" smtClean="0"/>
              <a:t>Role (</a:t>
            </a:r>
            <a:r>
              <a:rPr lang="en-US" sz="3600" cap="none" dirty="0" smtClean="0"/>
              <a:t>cont'd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1063" y="1674813"/>
            <a:ext cx="7600950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>
                <a:solidFill>
                  <a:schemeClr val="accent1"/>
                </a:solidFill>
              </a:rPr>
              <a:t>Informational </a:t>
            </a:r>
            <a:r>
              <a:rPr lang="en-US" sz="2800" dirty="0" smtClean="0"/>
              <a:t>functions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Monitor</a:t>
            </a:r>
            <a:r>
              <a:rPr lang="en-US" sz="2800" dirty="0"/>
              <a:t>: </a:t>
            </a:r>
            <a:r>
              <a:rPr lang="en-US" sz="2800" dirty="0" smtClean="0"/>
              <a:t> scanning </a:t>
            </a:r>
            <a:r>
              <a:rPr lang="en-US" sz="2800" dirty="0"/>
              <a:t>the environment for critical information; staying informed; keeping up with the </a:t>
            </a:r>
            <a:r>
              <a:rPr lang="en-US" sz="2800" dirty="0" smtClean="0"/>
              <a:t>times.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CO "360s" </a:t>
            </a:r>
            <a:r>
              <a:rPr lang="en-US" sz="2800" dirty="0"/>
              <a:t>the building during </a:t>
            </a:r>
            <a:r>
              <a:rPr lang="en-US" sz="2800" dirty="0" smtClean="0"/>
              <a:t>size up.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Officer </a:t>
            </a:r>
            <a:r>
              <a:rPr lang="en-US" sz="2800" dirty="0"/>
              <a:t>inspects site of a construction dig to </a:t>
            </a:r>
            <a:r>
              <a:rPr lang="en-US" sz="2800" dirty="0" smtClean="0"/>
              <a:t>ensure hole is properly shored. 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Keeping </a:t>
            </a:r>
            <a:r>
              <a:rPr lang="en-US" sz="2800" dirty="0"/>
              <a:t>abreast with new </a:t>
            </a:r>
            <a:r>
              <a:rPr lang="en-US" sz="2800" dirty="0" smtClean="0"/>
              <a:t>technology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/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– </a:t>
            </a:r>
            <a:r>
              <a:rPr lang="en-US" sz="2800" dirty="0" smtClean="0"/>
              <a:t>Spotting trends.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5858CDE1-71B9-4F52-8F10-E3A4937DBB66}" type="slidenum">
              <a:rPr lang="en-US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1100" y="1836738"/>
            <a:ext cx="6923088" cy="4125912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400" dirty="0" smtClean="0">
                <a:latin typeface="+mn-lt"/>
              </a:rPr>
              <a:t>What </a:t>
            </a:r>
            <a:r>
              <a:rPr lang="en-US" sz="4400" dirty="0">
                <a:latin typeface="+mn-lt"/>
              </a:rPr>
              <a:t>are some other examples?</a:t>
            </a:r>
          </a:p>
        </p:txBody>
      </p:sp>
      <p:pic>
        <p:nvPicPr>
          <p:cNvPr id="280579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6338" y="353853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0FB9EFBB-0AA6-4A83-ABF4-2E76F2A2C1D0}" type="slidenum">
              <a:rPr lang="en-US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Leadership </a:t>
            </a:r>
            <a:r>
              <a:rPr lang="en-US" dirty="0" smtClean="0"/>
              <a:t>Role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5188" y="1800225"/>
            <a:ext cx="7600950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Disseminator</a:t>
            </a:r>
            <a:r>
              <a:rPr lang="en-US" dirty="0"/>
              <a:t>: giving out information others would not otherwise </a:t>
            </a:r>
            <a:r>
              <a:rPr lang="en-US" dirty="0" smtClean="0"/>
              <a:t>have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CO </a:t>
            </a:r>
            <a:r>
              <a:rPr lang="en-US" dirty="0"/>
              <a:t>holding a meeting with his/her personnel </a:t>
            </a:r>
            <a:endParaRPr lang="en-US" dirty="0" smtClean="0"/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Officer </a:t>
            </a:r>
            <a:r>
              <a:rPr lang="en-US" dirty="0"/>
              <a:t>acting as a coach with new recruit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905A8430-20F7-47E5-97FD-3DDBB3F56593}" type="slidenum">
              <a:rPr lang="en-US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0013" y="1868488"/>
            <a:ext cx="6623050" cy="164782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400" dirty="0" smtClean="0">
                <a:latin typeface="+mn-lt"/>
              </a:rPr>
              <a:t>What </a:t>
            </a:r>
            <a:r>
              <a:rPr lang="en-US" sz="4400" dirty="0">
                <a:latin typeface="+mn-lt"/>
              </a:rPr>
              <a:t>are some other examples?</a:t>
            </a:r>
          </a:p>
        </p:txBody>
      </p:sp>
      <p:pic>
        <p:nvPicPr>
          <p:cNvPr id="281603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2838" y="34290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03E120F0-F261-494F-810B-2FB9AED2EFA4}" type="slidenum">
              <a:rPr lang="en-US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96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928688" y="1611313"/>
            <a:ext cx="7742237" cy="4125912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Roles can be either formal or informal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Formal: 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Inside the organization--station commander, lieutenant, paramedic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Outside the organization--parent, child, president of the PTA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Informal: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Inside the organization--mentor, informal leader, "Godfather"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Outside the organization--friend, neighbor, community activist</a:t>
            </a:r>
          </a:p>
          <a:p>
            <a:pPr marL="914400" lvl="2" indent="0" eaLnBrk="1" hangingPunct="1">
              <a:spcBef>
                <a:spcPct val="0"/>
              </a:spcBef>
              <a:defRPr/>
            </a:pP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title"/>
          </p:nvPr>
        </p:nvSpPr>
        <p:spPr>
          <a:xfrm>
            <a:off x="1454150" y="157163"/>
            <a:ext cx="76263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Identifying and Prioritizing Multiple </a:t>
            </a:r>
            <a:r>
              <a:rPr lang="en-US" sz="3600" dirty="0" smtClean="0"/>
              <a:t>Roles (</a:t>
            </a:r>
            <a:r>
              <a:rPr lang="en-US" sz="3600" cap="none" dirty="0" smtClean="0"/>
              <a:t>cont'd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4F0B6144-3E82-44CD-AC8C-AA74F1EF1860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The Leadership </a:t>
            </a:r>
            <a:r>
              <a:rPr lang="en-US" sz="3600" dirty="0" smtClean="0"/>
              <a:t>Role (</a:t>
            </a:r>
            <a:r>
              <a:rPr lang="en-US" sz="3600" cap="none" dirty="0" smtClean="0"/>
              <a:t>cont'd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720850"/>
            <a:ext cx="7600950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Spokesperson</a:t>
            </a:r>
            <a:r>
              <a:rPr lang="en-US" sz="2800" dirty="0"/>
              <a:t>: </a:t>
            </a:r>
            <a:r>
              <a:rPr lang="en-US" sz="2800" dirty="0" smtClean="0"/>
              <a:t> giving </a:t>
            </a:r>
            <a:r>
              <a:rPr lang="en-US" sz="2800" dirty="0"/>
              <a:t>information to people outside of their unit or </a:t>
            </a:r>
            <a:r>
              <a:rPr lang="en-US" sz="2800" dirty="0" smtClean="0"/>
              <a:t>staff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Officer </a:t>
            </a:r>
            <a:r>
              <a:rPr lang="en-US" sz="2800" dirty="0"/>
              <a:t>addressing </a:t>
            </a:r>
            <a:r>
              <a:rPr lang="en-US" sz="2800" dirty="0" smtClean="0"/>
              <a:t>homeowner's </a:t>
            </a:r>
            <a:r>
              <a:rPr lang="en-US" sz="2800" dirty="0"/>
              <a:t>association on the value of smoke detectors in the </a:t>
            </a:r>
            <a:r>
              <a:rPr lang="en-US" sz="2800" dirty="0" smtClean="0"/>
              <a:t>home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CO </a:t>
            </a:r>
            <a:r>
              <a:rPr lang="en-US" sz="2800" dirty="0"/>
              <a:t>serving as departmental </a:t>
            </a:r>
            <a:r>
              <a:rPr lang="en-US" sz="2800" dirty="0" smtClean="0"/>
              <a:t>Public Information Officer (PIO) 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–</a:t>
            </a:r>
            <a:r>
              <a:rPr lang="en-US" sz="2800" dirty="0" smtClean="0"/>
              <a:t> CO </a:t>
            </a:r>
            <a:r>
              <a:rPr lang="en-US" sz="2800" dirty="0"/>
              <a:t>notifying the chief of a critical company problem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EA9D7155-72A7-47EA-929D-3990FFF61D5B}" type="slidenum">
              <a:rPr lang="en-US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06550" y="1884363"/>
            <a:ext cx="6323013" cy="1868487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400" smtClean="0">
                <a:latin typeface="+mn-lt"/>
              </a:rPr>
              <a:t>What </a:t>
            </a:r>
            <a:r>
              <a:rPr lang="en-US" sz="4400" dirty="0">
                <a:latin typeface="+mn-lt"/>
              </a:rPr>
              <a:t>are some other examples?</a:t>
            </a:r>
          </a:p>
        </p:txBody>
      </p:sp>
      <p:pic>
        <p:nvPicPr>
          <p:cNvPr id="282627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2213" y="353853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5B9CA22C-9509-4CC6-8C4A-4BFF5F11006C}" type="slidenum">
              <a:rPr lang="en-US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Leadership </a:t>
            </a:r>
            <a:r>
              <a:rPr lang="en-US" dirty="0" smtClean="0"/>
              <a:t>Role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438" y="1547813"/>
            <a:ext cx="7600950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>
                <a:solidFill>
                  <a:schemeClr val="accent1"/>
                </a:solidFill>
              </a:rPr>
              <a:t>Decisional </a:t>
            </a:r>
            <a:r>
              <a:rPr lang="en-US" dirty="0" smtClean="0"/>
              <a:t>functions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Entrepreneur</a:t>
            </a:r>
            <a:r>
              <a:rPr lang="en-US" dirty="0"/>
              <a:t>: </a:t>
            </a:r>
            <a:r>
              <a:rPr lang="en-US" dirty="0" smtClean="0"/>
              <a:t> seeking </a:t>
            </a:r>
            <a:r>
              <a:rPr lang="en-US" dirty="0"/>
              <a:t>to improve the unit by initiating creative or innovative </a:t>
            </a:r>
            <a:r>
              <a:rPr lang="en-US" dirty="0" smtClean="0"/>
              <a:t>changes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CO </a:t>
            </a:r>
            <a:r>
              <a:rPr lang="en-US" dirty="0"/>
              <a:t>designing new preplan form on computer </a:t>
            </a:r>
            <a:endParaRPr lang="en-US" dirty="0" smtClean="0"/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Officer "commandeering" </a:t>
            </a:r>
            <a:r>
              <a:rPr lang="en-US" dirty="0"/>
              <a:t>the use of heavy construction equipment to help control spill of hazardous materials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E13C756B-F24E-4E5A-8DE9-532244D77923}" type="slidenum">
              <a:rPr lang="en-US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8225" y="1836738"/>
            <a:ext cx="6891338" cy="1458912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400" dirty="0" smtClean="0">
                <a:latin typeface="+mn-lt"/>
              </a:rPr>
              <a:t>What </a:t>
            </a:r>
            <a:r>
              <a:rPr lang="en-US" sz="4400" dirty="0">
                <a:latin typeface="+mn-lt"/>
              </a:rPr>
              <a:t>are some other examples?</a:t>
            </a:r>
          </a:p>
        </p:txBody>
      </p:sp>
      <p:pic>
        <p:nvPicPr>
          <p:cNvPr id="283651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3655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715A6380-BC11-4A68-85B0-33DB0594ABEB}" type="slidenum">
              <a:rPr lang="en-US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Leadership </a:t>
            </a:r>
            <a:r>
              <a:rPr lang="en-US" dirty="0" smtClean="0"/>
              <a:t>Role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5188" y="1720850"/>
            <a:ext cx="7600950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Disturbance handler:  responding </a:t>
            </a:r>
            <a:r>
              <a:rPr lang="en-US" dirty="0"/>
              <a:t>to unexpected </a:t>
            </a:r>
            <a:r>
              <a:rPr lang="en-US" dirty="0" smtClean="0"/>
              <a:t>conflicts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CO </a:t>
            </a:r>
            <a:r>
              <a:rPr lang="en-US" dirty="0"/>
              <a:t>dealing with an argument between two </a:t>
            </a:r>
            <a:r>
              <a:rPr lang="en-US" dirty="0" smtClean="0"/>
              <a:t>subordinates 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Officer </a:t>
            </a:r>
            <a:r>
              <a:rPr lang="en-US" dirty="0"/>
              <a:t>dealing with an unruly crowd on the scene of an emergency incident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89BD19EA-EAEB-4419-A2B1-D917109B7996}" type="slidenum">
              <a:rPr lang="en-US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96975" y="1820863"/>
            <a:ext cx="6875463" cy="171132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400" dirty="0" smtClean="0">
                <a:latin typeface="+mn-lt"/>
              </a:rPr>
              <a:t>What </a:t>
            </a:r>
            <a:r>
              <a:rPr lang="en-US" sz="4400" dirty="0">
                <a:latin typeface="+mn-lt"/>
              </a:rPr>
              <a:t>are some other examples?</a:t>
            </a:r>
          </a:p>
        </p:txBody>
      </p:sp>
      <p:pic>
        <p:nvPicPr>
          <p:cNvPr id="284675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1550" y="350678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16641FCE-97F1-41F6-AD94-F4F4532392DF}" type="slidenum">
              <a:rPr lang="en-US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4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4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846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Leadership </a:t>
            </a:r>
            <a:r>
              <a:rPr lang="en-US" dirty="0" smtClean="0"/>
              <a:t>Role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365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22350" y="1704975"/>
            <a:ext cx="7600950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Resource </a:t>
            </a:r>
            <a:r>
              <a:rPr lang="en-US" dirty="0"/>
              <a:t>allocator: </a:t>
            </a:r>
            <a:r>
              <a:rPr lang="en-US" dirty="0" smtClean="0"/>
              <a:t> deciding </a:t>
            </a:r>
            <a:r>
              <a:rPr lang="en-US" dirty="0"/>
              <a:t>who will get what and do </a:t>
            </a:r>
            <a:r>
              <a:rPr lang="en-US" dirty="0" smtClean="0"/>
              <a:t>what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CO </a:t>
            </a:r>
            <a:r>
              <a:rPr lang="en-US" dirty="0"/>
              <a:t>assigning daily station maintenance. </a:t>
            </a:r>
            <a:endParaRPr lang="en-US" dirty="0" smtClean="0"/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 </a:t>
            </a:r>
            <a:r>
              <a:rPr lang="en-US" dirty="0" smtClean="0"/>
              <a:t>Officer </a:t>
            </a:r>
            <a:r>
              <a:rPr lang="en-US" dirty="0"/>
              <a:t>assigning units to tactical positions on the scene of an emergency while serving as </a:t>
            </a:r>
            <a:r>
              <a:rPr lang="en-US" dirty="0" smtClean="0"/>
              <a:t>Incident Commander (IC)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16D00B3D-2AE6-4DC4-BB4E-E7A8E35CB7C4}" type="slidenum">
              <a:rPr lang="en-US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8888" y="1725613"/>
            <a:ext cx="7081837" cy="1585912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400" dirty="0" smtClean="0">
                <a:latin typeface="+mn-lt"/>
              </a:rPr>
              <a:t>What </a:t>
            </a:r>
            <a:r>
              <a:rPr lang="en-US" sz="4400" dirty="0">
                <a:latin typeface="+mn-lt"/>
              </a:rPr>
              <a:t>are some other examples?</a:t>
            </a:r>
          </a:p>
        </p:txBody>
      </p:sp>
      <p:pic>
        <p:nvPicPr>
          <p:cNvPr id="285699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6338" y="357028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90D56C5E-4B52-4C6E-97A0-95BADADCD45A}" type="slidenum">
              <a:rPr lang="en-US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Leadership </a:t>
            </a:r>
            <a:r>
              <a:rPr lang="en-US" dirty="0" smtClean="0"/>
              <a:t>Role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375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22350" y="1722438"/>
            <a:ext cx="7600950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Negotiator</a:t>
            </a:r>
            <a:r>
              <a:rPr lang="en-US" dirty="0"/>
              <a:t>: </a:t>
            </a:r>
            <a:r>
              <a:rPr lang="en-US" dirty="0" smtClean="0"/>
              <a:t> settling </a:t>
            </a:r>
            <a:r>
              <a:rPr lang="en-US" dirty="0"/>
              <a:t>issues and resolving </a:t>
            </a:r>
            <a:r>
              <a:rPr lang="en-US" dirty="0" smtClean="0"/>
              <a:t>conflicts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 smtClean="0"/>
              <a:t> CO </a:t>
            </a:r>
            <a:r>
              <a:rPr lang="en-US" dirty="0"/>
              <a:t>dealing with the first step of a union </a:t>
            </a:r>
            <a:r>
              <a:rPr lang="en-US" dirty="0" smtClean="0"/>
              <a:t>grievance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 smtClean="0"/>
              <a:t>	 </a:t>
            </a:r>
            <a:r>
              <a:rPr lang="en-US" dirty="0" smtClean="0">
                <a:solidFill>
                  <a:srgbClr val="FFFF00"/>
                </a:solidFill>
              </a:rPr>
              <a:t>–</a:t>
            </a:r>
            <a:r>
              <a:rPr lang="en-US" dirty="0"/>
              <a:t> </a:t>
            </a:r>
            <a:r>
              <a:rPr lang="en-US" dirty="0" smtClean="0"/>
              <a:t>Officer </a:t>
            </a:r>
            <a:r>
              <a:rPr lang="en-US" dirty="0"/>
              <a:t>serving as member of a task group containing wide representation from various segments of the community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AAFA5921-3033-4D14-A277-EEA837AE163D}" type="slidenum">
              <a:rPr lang="en-US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90675" y="1725613"/>
            <a:ext cx="6418263" cy="17430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400" dirty="0" smtClean="0">
                <a:latin typeface="+mn-lt"/>
              </a:rPr>
              <a:t>What </a:t>
            </a:r>
            <a:r>
              <a:rPr lang="en-US" sz="4400" dirty="0">
                <a:latin typeface="+mn-lt"/>
              </a:rPr>
              <a:t>are some other examples?</a:t>
            </a:r>
          </a:p>
        </p:txBody>
      </p:sp>
      <p:pic>
        <p:nvPicPr>
          <p:cNvPr id="286723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0463" y="324008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A51D08A0-69E1-443B-B425-A05D9DA1489D}" type="slidenum">
              <a:rPr lang="en-US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62025" y="1800225"/>
            <a:ext cx="7600950" cy="4125913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/>
              <a:t>Role-set </a:t>
            </a:r>
            <a:r>
              <a:rPr lang="en-US" sz="2800" dirty="0" smtClean="0"/>
              <a:t>analysis is the process </a:t>
            </a:r>
            <a:r>
              <a:rPr lang="en-US" sz="2800" dirty="0"/>
              <a:t>in which an individual attempts </a:t>
            </a:r>
            <a:r>
              <a:rPr lang="en-US" sz="2800" dirty="0" smtClean="0"/>
              <a:t>to:</a:t>
            </a:r>
          </a:p>
          <a:p>
            <a:pPr marL="0" indent="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2800" dirty="0" smtClean="0"/>
              <a:t>	Identify </a:t>
            </a:r>
            <a:r>
              <a:rPr lang="en-US" sz="2800" dirty="0"/>
              <a:t>all his/her roles (role set) </a:t>
            </a:r>
            <a:endParaRPr lang="en-US" sz="2800" dirty="0" smtClean="0"/>
          </a:p>
          <a:p>
            <a:pPr marL="0" indent="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2800" dirty="0" smtClean="0"/>
              <a:t>	Prioritize </a:t>
            </a:r>
            <a:r>
              <a:rPr lang="en-US" sz="2800" dirty="0"/>
              <a:t>multiple roles </a:t>
            </a:r>
            <a:endParaRPr lang="en-US" sz="2800" dirty="0" smtClean="0"/>
          </a:p>
          <a:p>
            <a:pPr marL="0" indent="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2800" dirty="0" smtClean="0"/>
              <a:t>	Define </a:t>
            </a:r>
            <a:r>
              <a:rPr lang="en-US" sz="2800" dirty="0"/>
              <a:t>role expectations </a:t>
            </a:r>
            <a:endParaRPr lang="en-US" sz="2800" dirty="0" smtClean="0"/>
          </a:p>
          <a:p>
            <a:pPr marL="0" indent="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2800" dirty="0" smtClean="0"/>
              <a:t>	Identify </a:t>
            </a:r>
            <a:r>
              <a:rPr lang="en-US" sz="2800" dirty="0"/>
              <a:t>existing or potential role conflicts </a:t>
            </a:r>
            <a:endParaRPr lang="en-US" sz="2800" dirty="0" smtClean="0"/>
          </a:p>
          <a:p>
            <a:pPr marL="0" indent="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en-US" sz="2800" dirty="0" smtClean="0"/>
              <a:t>	Develop </a:t>
            </a:r>
            <a:r>
              <a:rPr lang="en-US" sz="2800" dirty="0"/>
              <a:t>balancing strategies to eliminate or </a:t>
            </a:r>
            <a:r>
              <a:rPr lang="en-US" sz="2800" dirty="0" smtClean="0"/>
              <a:t>	reduce </a:t>
            </a:r>
            <a:r>
              <a:rPr lang="en-US" sz="2800" dirty="0"/>
              <a:t>role conflicts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1B472BFE-E8E7-44C5-9720-8D8BB544EDA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title"/>
          </p:nvPr>
        </p:nvSpPr>
        <p:spPr>
          <a:xfrm>
            <a:off x="1454150" y="157163"/>
            <a:ext cx="76263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Identifying and Prioritizing Multiple </a:t>
            </a:r>
            <a:r>
              <a:rPr lang="en-US" sz="3600" dirty="0" smtClean="0"/>
              <a:t>Roles (</a:t>
            </a:r>
            <a:r>
              <a:rPr lang="en-US" sz="3600" cap="none" dirty="0" smtClean="0"/>
              <a:t>cont'd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MR-</a:t>
            </a:r>
            <a:fld id="{2843B0F4-7274-45F6-B8EB-BDE4F4CD707F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27050" y="2351088"/>
            <a:ext cx="8207375" cy="218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Activity MR.5</a:t>
            </a:r>
            <a:endParaRPr lang="en-US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ctr" eaLnBrk="0" hangingPunct="0">
              <a:defRPr/>
            </a:pPr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Developing Balancing </a:t>
            </a:r>
            <a:b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Strategies</a:t>
            </a:r>
          </a:p>
          <a:p>
            <a:pPr algn="ctr" eaLnBrk="0" hangingPunct="0">
              <a:defRPr/>
            </a:pPr>
            <a:endParaRPr lang="en-US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6" name="Rectangle 4"/>
          <p:cNvSpPr>
            <a:spLocks noGrp="1" noChangeArrowheads="1"/>
          </p:cNvSpPr>
          <p:nvPr>
            <p:ph type="title"/>
          </p:nvPr>
        </p:nvSpPr>
        <p:spPr>
          <a:xfrm>
            <a:off x="1516063" y="141288"/>
            <a:ext cx="7077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Summary</a:t>
            </a:r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2813" y="1611313"/>
            <a:ext cx="7600950" cy="41259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In order to be a successful manager, the CO must manage a variety of roles, both inside and outside the organization.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Role conflicts are an inevitable fact of organizational life; it is up to the individual manager to understand the conflicts and apply the proper balancing strategy.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The CO must be able to apply balancing strategies </a:t>
            </a:r>
            <a:r>
              <a:rPr lang="en-US" sz="2800" dirty="0" smtClean="0"/>
              <a:t>to </a:t>
            </a:r>
            <a:r>
              <a:rPr lang="en-US" sz="2800" dirty="0"/>
              <a:t>function effectively in the various positions.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08DF910B-F728-454D-8204-7F58FE7AF7BB}" type="slidenum">
              <a:rPr lang="en-US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Summary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720850"/>
            <a:ext cx="7600950" cy="4125913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Four areas of accountability for the CO include accountability to self, to the company, to the organization, and to the public. 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/>
              <a:t>As a role model, the CO should always remember:  </a:t>
            </a:r>
            <a:r>
              <a:rPr lang="en-US" dirty="0" smtClean="0"/>
              <a:t>"Your </a:t>
            </a:r>
            <a:r>
              <a:rPr lang="en-US" dirty="0"/>
              <a:t>subordinates are watching you</a:t>
            </a:r>
            <a:r>
              <a:rPr lang="en-US" dirty="0" smtClean="0"/>
              <a:t>!"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FE1A4052-1461-4218-A952-CCCBDD6AE15A}" type="slidenum">
              <a:rPr lang="en-US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76275" y="2020888"/>
            <a:ext cx="8105775" cy="3686175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dirty="0"/>
              <a:t>Benefits of role-set </a:t>
            </a:r>
            <a:r>
              <a:rPr lang="en-US" dirty="0" smtClean="0"/>
              <a:t>analysis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Clarify </a:t>
            </a:r>
            <a:r>
              <a:rPr lang="en-US" dirty="0"/>
              <a:t>own personal </a:t>
            </a:r>
            <a:r>
              <a:rPr lang="en-US" dirty="0" smtClean="0"/>
              <a:t>values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Understand others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Improves </a:t>
            </a:r>
            <a:r>
              <a:rPr lang="en-US" dirty="0"/>
              <a:t>time management </a:t>
            </a:r>
            <a:endParaRPr lang="en-US" dirty="0" smtClean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Enhances </a:t>
            </a:r>
            <a:r>
              <a:rPr lang="en-US" dirty="0"/>
              <a:t>your ability to be equitable and fair </a:t>
            </a:r>
            <a:endParaRPr lang="en-US" dirty="0" smtClean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Improves </a:t>
            </a:r>
            <a:r>
              <a:rPr lang="en-US" dirty="0"/>
              <a:t>quality of your performance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MR-</a:t>
            </a:r>
            <a:fld id="{A06415F8-D4CA-4EA4-B021-C7E53EA1B38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title"/>
          </p:nvPr>
        </p:nvSpPr>
        <p:spPr>
          <a:xfrm>
            <a:off x="1454150" y="409575"/>
            <a:ext cx="76263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Identifying and Prioritizing Multiple </a:t>
            </a:r>
            <a:r>
              <a:rPr lang="en-US" dirty="0" smtClean="0"/>
              <a:t>Roles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MR-</a:t>
            </a:r>
            <a:fld id="{1F4B20F2-B4FD-4010-B576-542062ACFD6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6113" y="2192338"/>
            <a:ext cx="7929562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0"/>
              </a:spcBef>
              <a:buClr>
                <a:srgbClr val="FFFF00"/>
              </a:buClr>
              <a:buSzPct val="100000"/>
              <a:buFont typeface="Arial" pitchFamily="34" charset="0"/>
              <a:buNone/>
              <a:defRPr/>
            </a:pPr>
            <a:r>
              <a:rPr lang="en-US" sz="4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Activity MR.1</a:t>
            </a:r>
          </a:p>
          <a:p>
            <a:pPr algn="ctr">
              <a:spcBef>
                <a:spcPts val="0"/>
              </a:spcBef>
              <a:buClr>
                <a:srgbClr val="FFFF00"/>
              </a:buClr>
              <a:buSzPct val="100000"/>
              <a:buFont typeface="Arial" pitchFamily="34" charset="0"/>
              <a:buNone/>
              <a:defRPr/>
            </a:pPr>
            <a:r>
              <a:rPr lang="en-US" sz="4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Personal Role-Set Analysis</a:t>
            </a:r>
          </a:p>
          <a:p>
            <a:pPr algn="ctr">
              <a:spcBef>
                <a:spcPts val="0"/>
              </a:spcBef>
              <a:buClr>
                <a:srgbClr val="FFFF00"/>
              </a:buClr>
              <a:buSzPct val="100000"/>
              <a:buFont typeface="Arial" pitchFamily="34" charset="0"/>
              <a:buNone/>
              <a:defRPr/>
            </a:pPr>
            <a:r>
              <a:rPr lang="en-US" sz="4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Identifying and Prioritizing Roles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MR-</a:t>
            </a:r>
            <a:fld id="{0950F844-9879-4EAB-AC98-241EAD48C8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4213" y="425450"/>
            <a:ext cx="5724525" cy="5486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EDC403B6402B4A94AF905BFBE0BED0" ma:contentTypeVersion="4" ma:contentTypeDescription="Create a new document." ma:contentTypeScope="" ma:versionID="89eb6dd4aa3e4d6b7bba1bf1ed42da1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B45E5BA-A497-4094-8B2B-5DA25CF1E9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C695387-0135-4C92-8A4D-0C9EB144E7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8D0C51-DF4E-4644-A43D-3A461445BD1A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2541</TotalTime>
  <Words>1752</Words>
  <Application>Microsoft Office PowerPoint</Application>
  <PresentationFormat>On-screen Show (4:3)</PresentationFormat>
  <Paragraphs>342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Custom Design</vt:lpstr>
      <vt:lpstr>Leadership II for fire and ems:  strategies for personal success  managing multiple roles for the company officer</vt:lpstr>
      <vt:lpstr>OBJECTIVES</vt:lpstr>
      <vt:lpstr>OVERVIEW</vt:lpstr>
      <vt:lpstr>Identifying and Prioritizing Multiple Roles</vt:lpstr>
      <vt:lpstr>Identifying and Prioritizing Multiple Roles (cont'd)</vt:lpstr>
      <vt:lpstr>Identifying and Prioritizing Multiple Roles (cont'd)</vt:lpstr>
      <vt:lpstr>Identifying and Prioritizing Multiple Roles (cont'd)</vt:lpstr>
      <vt:lpstr>Slide 8</vt:lpstr>
      <vt:lpstr>Slide 9</vt:lpstr>
      <vt:lpstr>Role Expectations</vt:lpstr>
      <vt:lpstr>Role Expectations</vt:lpstr>
      <vt:lpstr>Slide 12</vt:lpstr>
      <vt:lpstr>Role Conflicts</vt:lpstr>
      <vt:lpstr>Role Conflicts (cont'd)</vt:lpstr>
      <vt:lpstr>Role Conflicts (cont'd)</vt:lpstr>
      <vt:lpstr>Role Conflicts (cont'd)</vt:lpstr>
      <vt:lpstr>Role Conflicts (cont'd)</vt:lpstr>
      <vt:lpstr>Role Conflicts (cont'd)</vt:lpstr>
      <vt:lpstr>Role Conflicts (cont'd)</vt:lpstr>
      <vt:lpstr>Role Conflicts (cont'd)</vt:lpstr>
      <vt:lpstr>Role Conflicts (cont'd)</vt:lpstr>
      <vt:lpstr>Role Conflicts (cont'd)</vt:lpstr>
      <vt:lpstr>Slide 23</vt:lpstr>
      <vt:lpstr>The COMPaNY OFFICER As A Role Model</vt:lpstr>
      <vt:lpstr>The COMPANY OFFICER As A Role Model (cont'd)</vt:lpstr>
      <vt:lpstr>The COMPANY OFFICER As A Role Model (cont'd)</vt:lpstr>
      <vt:lpstr>The COMPANY OFFICER As A Role Model (cont'd)</vt:lpstr>
      <vt:lpstr>The COMPANY OFFICER As A Role Model (cont'd)</vt:lpstr>
      <vt:lpstr>The COMPANY OFFICER As A Role Model (cont'd)</vt:lpstr>
      <vt:lpstr>The COMPANY OFFICER As A Role Model (cont'd)</vt:lpstr>
      <vt:lpstr>The COMPANY OFFICER As A Role Model (cont'd)</vt:lpstr>
      <vt:lpstr>The COMPANY OFFICER As A Role Model (cont'd)</vt:lpstr>
      <vt:lpstr>Slide 33</vt:lpstr>
      <vt:lpstr>Accountability</vt:lpstr>
      <vt:lpstr>Accountability (cont'd)</vt:lpstr>
      <vt:lpstr>Accountability (cont'd)</vt:lpstr>
      <vt:lpstr>Accountability (cont'd)</vt:lpstr>
      <vt:lpstr>Accountability (cont'd)</vt:lpstr>
      <vt:lpstr>The Leadership Role</vt:lpstr>
      <vt:lpstr>The Leadership Role (cont'd)</vt:lpstr>
      <vt:lpstr>Slide 41</vt:lpstr>
      <vt:lpstr>The Leadership Role (cont'd)</vt:lpstr>
      <vt:lpstr>Slide 43</vt:lpstr>
      <vt:lpstr>The Leadership Role (cont'd)</vt:lpstr>
      <vt:lpstr>Slide 45</vt:lpstr>
      <vt:lpstr>The Leadership Role (cont'd)</vt:lpstr>
      <vt:lpstr>Slide 47</vt:lpstr>
      <vt:lpstr>The Leadership Role (cont'd)</vt:lpstr>
      <vt:lpstr>Slide 49</vt:lpstr>
      <vt:lpstr>The Leadership Role (cont'd)</vt:lpstr>
      <vt:lpstr>Slide 51</vt:lpstr>
      <vt:lpstr>The Leadership Role (cont'd)</vt:lpstr>
      <vt:lpstr>Slide 53</vt:lpstr>
      <vt:lpstr>The Leadership Role (cont'd)</vt:lpstr>
      <vt:lpstr>Slide 55</vt:lpstr>
      <vt:lpstr>The Leadership Role (cont'd)</vt:lpstr>
      <vt:lpstr>Slide 57</vt:lpstr>
      <vt:lpstr>The Leadership Role (cont'd)</vt:lpstr>
      <vt:lpstr>Slide 59</vt:lpstr>
      <vt:lpstr>Slide 60</vt:lpstr>
      <vt:lpstr>Summary</vt:lpstr>
      <vt:lpstr>Summary (cont'd)</vt:lpstr>
    </vt:vector>
  </TitlesOfParts>
  <Company>NETC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</dc:title>
  <dc:creator>Kathleen Marie McRorie</dc:creator>
  <cp:lastModifiedBy>jvanover</cp:lastModifiedBy>
  <cp:revision>110</cp:revision>
  <cp:lastPrinted>1998-08-24T18:40:58Z</cp:lastPrinted>
  <dcterms:created xsi:type="dcterms:W3CDTF">1998-08-24T14:05:34Z</dcterms:created>
  <dcterms:modified xsi:type="dcterms:W3CDTF">2010-06-29T13:18:10Z</dcterms:modified>
</cp:coreProperties>
</file>